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9" r:id="rId3"/>
    <p:sldId id="257" r:id="rId4"/>
    <p:sldId id="274" r:id="rId5"/>
    <p:sldId id="271" r:id="rId6"/>
    <p:sldId id="278" r:id="rId7"/>
    <p:sldId id="260" r:id="rId8"/>
    <p:sldId id="273" r:id="rId9"/>
    <p:sldId id="265" r:id="rId10"/>
    <p:sldId id="262" r:id="rId11"/>
    <p:sldId id="264" r:id="rId12"/>
    <p:sldId id="272" r:id="rId13"/>
    <p:sldId id="279"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94" d="100"/>
          <a:sy n="94" d="100"/>
        </p:scale>
        <p:origin x="-33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smtClean="0"/>
              <a:t>Framing Effect Demonstrated</a:t>
            </a:r>
            <a:r>
              <a:rPr lang="en-US" baseline="0" dirty="0" smtClean="0"/>
              <a:t> in Control Condition</a:t>
            </a:r>
            <a:endParaRPr lang="en-US" dirty="0"/>
          </a:p>
        </c:rich>
      </c:tx>
      <c:layout/>
      <c:overlay val="0"/>
    </c:title>
    <c:autoTitleDeleted val="0"/>
    <c:plotArea>
      <c:layout/>
      <c:barChart>
        <c:barDir val="col"/>
        <c:grouping val="clustered"/>
        <c:varyColors val="0"/>
        <c:ser>
          <c:idx val="0"/>
          <c:order val="0"/>
          <c:tx>
            <c:strRef>
              <c:f>Sheet1!$B$1</c:f>
              <c:strCache>
                <c:ptCount val="1"/>
                <c:pt idx="0">
                  <c:v>Positve Frame</c:v>
                </c:pt>
              </c:strCache>
            </c:strRef>
          </c:tx>
          <c:invertIfNegative val="0"/>
          <c:cat>
            <c:strRef>
              <c:f>Sheet1!$A$2</c:f>
              <c:strCache>
                <c:ptCount val="1"/>
                <c:pt idx="0">
                  <c:v>Control (Hard Exam)</c:v>
                </c:pt>
              </c:strCache>
            </c:strRef>
          </c:cat>
          <c:val>
            <c:numRef>
              <c:f>Sheet1!$B$2</c:f>
              <c:numCache>
                <c:formatCode>General</c:formatCode>
                <c:ptCount val="1"/>
                <c:pt idx="0">
                  <c:v>70</c:v>
                </c:pt>
              </c:numCache>
            </c:numRef>
          </c:val>
        </c:ser>
        <c:ser>
          <c:idx val="1"/>
          <c:order val="1"/>
          <c:tx>
            <c:strRef>
              <c:f>Sheet1!$C$1</c:f>
              <c:strCache>
                <c:ptCount val="1"/>
                <c:pt idx="0">
                  <c:v>Negative Frame</c:v>
                </c:pt>
              </c:strCache>
            </c:strRef>
          </c:tx>
          <c:invertIfNegative val="0"/>
          <c:cat>
            <c:strRef>
              <c:f>Sheet1!$A$2</c:f>
              <c:strCache>
                <c:ptCount val="1"/>
                <c:pt idx="0">
                  <c:v>Control (Hard Exam)</c:v>
                </c:pt>
              </c:strCache>
            </c:strRef>
          </c:cat>
          <c:val>
            <c:numRef>
              <c:f>Sheet1!$C$2</c:f>
              <c:numCache>
                <c:formatCode>General</c:formatCode>
                <c:ptCount val="1"/>
                <c:pt idx="0">
                  <c:v>38</c:v>
                </c:pt>
              </c:numCache>
            </c:numRef>
          </c:val>
        </c:ser>
        <c:dLbls>
          <c:showLegendKey val="0"/>
          <c:showVal val="0"/>
          <c:showCatName val="0"/>
          <c:showSerName val="0"/>
          <c:showPercent val="0"/>
          <c:showBubbleSize val="0"/>
        </c:dLbls>
        <c:gapWidth val="150"/>
        <c:axId val="175792512"/>
        <c:axId val="175794048"/>
      </c:barChart>
      <c:catAx>
        <c:axId val="175792512"/>
        <c:scaling>
          <c:orientation val="minMax"/>
        </c:scaling>
        <c:delete val="0"/>
        <c:axPos val="b"/>
        <c:majorTickMark val="out"/>
        <c:minorTickMark val="none"/>
        <c:tickLblPos val="nextTo"/>
        <c:crossAx val="175794048"/>
        <c:crosses val="autoZero"/>
        <c:auto val="1"/>
        <c:lblAlgn val="ctr"/>
        <c:lblOffset val="100"/>
        <c:noMultiLvlLbl val="0"/>
      </c:catAx>
      <c:valAx>
        <c:axId val="175794048"/>
        <c:scaling>
          <c:orientation val="minMax"/>
        </c:scaling>
        <c:delete val="0"/>
        <c:axPos val="l"/>
        <c:title>
          <c:tx>
            <c:rich>
              <a:bodyPr rot="-5400000" vert="horz"/>
              <a:lstStyle/>
              <a:p>
                <a:pPr>
                  <a:defRPr/>
                </a:pPr>
                <a:r>
                  <a:rPr lang="en-US" dirty="0" smtClean="0"/>
                  <a:t>Percent Choosing Risky Option </a:t>
                </a:r>
                <a:endParaRPr lang="en-US" dirty="0"/>
              </a:p>
            </c:rich>
          </c:tx>
          <c:layout>
            <c:manualLayout>
              <c:xMode val="edge"/>
              <c:yMode val="edge"/>
              <c:x val="2.0202020202020204E-2"/>
              <c:y val="0.157130873346714"/>
            </c:manualLayout>
          </c:layout>
          <c:overlay val="0"/>
        </c:title>
        <c:numFmt formatCode="General" sourceLinked="1"/>
        <c:majorTickMark val="out"/>
        <c:minorTickMark val="none"/>
        <c:tickLblPos val="nextTo"/>
        <c:crossAx val="17579251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smtClean="0"/>
              <a:t>Framing Effect Goes</a:t>
            </a:r>
            <a:r>
              <a:rPr lang="en-US" baseline="0" dirty="0" smtClean="0"/>
              <a:t> Away in Mortality Salience Condition</a:t>
            </a:r>
            <a:endParaRPr lang="en-US" dirty="0"/>
          </a:p>
        </c:rich>
      </c:tx>
      <c:layout>
        <c:manualLayout>
          <c:xMode val="edge"/>
          <c:yMode val="edge"/>
          <c:x val="0.19281721314686409"/>
          <c:y val="1.6949152542372881E-2"/>
        </c:manualLayout>
      </c:layout>
      <c:overlay val="0"/>
    </c:title>
    <c:autoTitleDeleted val="0"/>
    <c:plotArea>
      <c:layout>
        <c:manualLayout>
          <c:layoutTarget val="inner"/>
          <c:xMode val="edge"/>
          <c:yMode val="edge"/>
          <c:x val="0.15812278060830631"/>
          <c:y val="6.9164331153521066E-2"/>
          <c:w val="0.78305368997992897"/>
          <c:h val="0.75881311446238708"/>
        </c:manualLayout>
      </c:layout>
      <c:barChart>
        <c:barDir val="col"/>
        <c:grouping val="clustered"/>
        <c:varyColors val="0"/>
        <c:ser>
          <c:idx val="0"/>
          <c:order val="0"/>
          <c:tx>
            <c:strRef>
              <c:f>Sheet1!$B$1</c:f>
              <c:strCache>
                <c:ptCount val="1"/>
                <c:pt idx="0">
                  <c:v>Positive Frame</c:v>
                </c:pt>
              </c:strCache>
            </c:strRef>
          </c:tx>
          <c:invertIfNegative val="0"/>
          <c:cat>
            <c:strRef>
              <c:f>Sheet1!$A$2</c:f>
              <c:strCache>
                <c:ptCount val="1"/>
                <c:pt idx="0">
                  <c:v>Mortality Salience</c:v>
                </c:pt>
              </c:strCache>
            </c:strRef>
          </c:cat>
          <c:val>
            <c:numRef>
              <c:f>Sheet1!$B$2</c:f>
              <c:numCache>
                <c:formatCode>General</c:formatCode>
                <c:ptCount val="1"/>
                <c:pt idx="0">
                  <c:v>51</c:v>
                </c:pt>
              </c:numCache>
            </c:numRef>
          </c:val>
        </c:ser>
        <c:ser>
          <c:idx val="1"/>
          <c:order val="1"/>
          <c:tx>
            <c:strRef>
              <c:f>Sheet1!$C$1</c:f>
              <c:strCache>
                <c:ptCount val="1"/>
                <c:pt idx="0">
                  <c:v>Negative Frame</c:v>
                </c:pt>
              </c:strCache>
            </c:strRef>
          </c:tx>
          <c:invertIfNegative val="0"/>
          <c:cat>
            <c:strRef>
              <c:f>Sheet1!$A$2</c:f>
              <c:strCache>
                <c:ptCount val="1"/>
                <c:pt idx="0">
                  <c:v>Mortality Salience</c:v>
                </c:pt>
              </c:strCache>
            </c:strRef>
          </c:cat>
          <c:val>
            <c:numRef>
              <c:f>Sheet1!$C$2</c:f>
              <c:numCache>
                <c:formatCode>General</c:formatCode>
                <c:ptCount val="1"/>
                <c:pt idx="0">
                  <c:v>37</c:v>
                </c:pt>
              </c:numCache>
            </c:numRef>
          </c:val>
        </c:ser>
        <c:dLbls>
          <c:showLegendKey val="0"/>
          <c:showVal val="0"/>
          <c:showCatName val="0"/>
          <c:showSerName val="0"/>
          <c:showPercent val="0"/>
          <c:showBubbleSize val="0"/>
        </c:dLbls>
        <c:gapWidth val="150"/>
        <c:axId val="175438848"/>
        <c:axId val="175839104"/>
      </c:barChart>
      <c:catAx>
        <c:axId val="175438848"/>
        <c:scaling>
          <c:orientation val="minMax"/>
        </c:scaling>
        <c:delete val="0"/>
        <c:axPos val="b"/>
        <c:majorTickMark val="out"/>
        <c:minorTickMark val="none"/>
        <c:tickLblPos val="nextTo"/>
        <c:crossAx val="175839104"/>
        <c:crosses val="autoZero"/>
        <c:auto val="1"/>
        <c:lblAlgn val="ctr"/>
        <c:lblOffset val="100"/>
        <c:noMultiLvlLbl val="0"/>
      </c:catAx>
      <c:valAx>
        <c:axId val="175839104"/>
        <c:scaling>
          <c:orientation val="minMax"/>
          <c:max val="80"/>
        </c:scaling>
        <c:delete val="0"/>
        <c:axPos val="l"/>
        <c:title>
          <c:tx>
            <c:rich>
              <a:bodyPr rot="-5400000" vert="horz"/>
              <a:lstStyle/>
              <a:p>
                <a:pPr>
                  <a:defRPr/>
                </a:pPr>
                <a:r>
                  <a:rPr lang="en-US"/>
                  <a:t>Percent Choosing Risky Option</a:t>
                </a:r>
              </a:p>
            </c:rich>
          </c:tx>
          <c:layout/>
          <c:overlay val="0"/>
        </c:title>
        <c:numFmt formatCode="General" sourceLinked="1"/>
        <c:majorTickMark val="out"/>
        <c:minorTickMark val="none"/>
        <c:tickLblPos val="nextTo"/>
        <c:crossAx val="17543884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0.57576</cdr:x>
      <cdr:y>0.52459</cdr:y>
    </cdr:from>
    <cdr:to>
      <cdr:x>0.81818</cdr:x>
      <cdr:y>0.65574</cdr:y>
    </cdr:to>
    <cdr:sp macro="" textlink="">
      <cdr:nvSpPr>
        <cdr:cNvPr id="3" name="TextBox 2"/>
        <cdr:cNvSpPr txBox="1"/>
      </cdr:nvSpPr>
      <cdr:spPr>
        <a:xfrm xmlns:a="http://schemas.openxmlformats.org/drawingml/2006/main">
          <a:off x="2895600" y="2438400"/>
          <a:ext cx="1219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800" b="1" dirty="0" smtClean="0">
              <a:solidFill>
                <a:schemeClr val="bg1"/>
              </a:solidFill>
            </a:rPr>
            <a:t>38%</a:t>
          </a:r>
          <a:endParaRPr lang="en-US" sz="3800" b="1" dirty="0">
            <a:solidFill>
              <a:schemeClr val="bg1"/>
            </a:solidFill>
          </a:endParaRPr>
        </a:p>
      </cdr:txBody>
    </cdr:sp>
  </cdr:relSizeAnchor>
  <cdr:relSizeAnchor xmlns:cdr="http://schemas.openxmlformats.org/drawingml/2006/chartDrawing">
    <cdr:from>
      <cdr:x>0.34848</cdr:x>
      <cdr:y>0.29508</cdr:y>
    </cdr:from>
    <cdr:to>
      <cdr:x>0.60606</cdr:x>
      <cdr:y>0.42623</cdr:y>
    </cdr:to>
    <cdr:sp macro="" textlink="">
      <cdr:nvSpPr>
        <cdr:cNvPr id="4" name="TextBox 3"/>
        <cdr:cNvSpPr txBox="1"/>
      </cdr:nvSpPr>
      <cdr:spPr>
        <a:xfrm xmlns:a="http://schemas.openxmlformats.org/drawingml/2006/main">
          <a:off x="1752600" y="1371600"/>
          <a:ext cx="1295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b="1" dirty="0" smtClean="0">
              <a:solidFill>
                <a:schemeClr val="bg1"/>
              </a:solidFill>
            </a:rPr>
            <a:t>70%</a:t>
          </a:r>
          <a:endParaRPr lang="en-US" sz="36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0.32836</cdr:x>
      <cdr:y>0.35593</cdr:y>
    </cdr:from>
    <cdr:to>
      <cdr:x>0.55224</cdr:x>
      <cdr:y>0.49153</cdr:y>
    </cdr:to>
    <cdr:sp macro="" textlink="">
      <cdr:nvSpPr>
        <cdr:cNvPr id="4" name="TextBox 3"/>
        <cdr:cNvSpPr txBox="1"/>
      </cdr:nvSpPr>
      <cdr:spPr>
        <a:xfrm xmlns:a="http://schemas.openxmlformats.org/drawingml/2006/main">
          <a:off x="1676400" y="1600200"/>
          <a:ext cx="1143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b="1" dirty="0" smtClean="0">
              <a:solidFill>
                <a:schemeClr val="bg1"/>
              </a:solidFill>
            </a:rPr>
            <a:t>51%</a:t>
          </a:r>
          <a:endParaRPr lang="en-US" sz="3600" b="1" dirty="0">
            <a:solidFill>
              <a:schemeClr val="bg1"/>
            </a:solidFill>
          </a:endParaRPr>
        </a:p>
      </cdr:txBody>
    </cdr:sp>
  </cdr:relSizeAnchor>
  <cdr:relSizeAnchor xmlns:cdr="http://schemas.openxmlformats.org/drawingml/2006/chartDrawing">
    <cdr:from>
      <cdr:x>0.56716</cdr:x>
      <cdr:y>0.49153</cdr:y>
    </cdr:from>
    <cdr:to>
      <cdr:x>0.79104</cdr:x>
      <cdr:y>0.64407</cdr:y>
    </cdr:to>
    <cdr:sp macro="" textlink="">
      <cdr:nvSpPr>
        <cdr:cNvPr id="5" name="TextBox 4"/>
        <cdr:cNvSpPr txBox="1"/>
      </cdr:nvSpPr>
      <cdr:spPr>
        <a:xfrm xmlns:a="http://schemas.openxmlformats.org/drawingml/2006/main">
          <a:off x="2895600" y="2209800"/>
          <a:ext cx="11430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b="1" dirty="0" smtClean="0">
              <a:solidFill>
                <a:schemeClr val="bg1"/>
              </a:solidFill>
            </a:rPr>
            <a:t>37%</a:t>
          </a:r>
          <a:endParaRPr lang="en-US" sz="36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A7EACF-DF59-4E55-8536-97EDBF800326}" type="datetimeFigureOut">
              <a:rPr lang="en-US" smtClean="0"/>
              <a:t>4/8/2013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65E69-377F-47C4-9D17-D0A36AA39A17}" type="slidenum">
              <a:rPr lang="en-US" smtClean="0"/>
              <a:t>‹#›</a:t>
            </a:fld>
            <a:endParaRPr lang="en-US"/>
          </a:p>
        </p:txBody>
      </p:sp>
    </p:spTree>
    <p:extLst>
      <p:ext uri="{BB962C8B-B14F-4D97-AF65-F5344CB8AC3E}">
        <p14:creationId xmlns:p14="http://schemas.microsoft.com/office/powerpoint/2010/main" val="233822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want to change the course name to </a:t>
            </a:r>
            <a:r>
              <a:rPr lang="en-US" dirty="0" err="1" smtClean="0"/>
              <a:t>Psy</a:t>
            </a:r>
            <a:r>
              <a:rPr lang="en-US" dirty="0" smtClean="0"/>
              <a:t> 462.</a:t>
            </a:r>
            <a:r>
              <a:rPr lang="en-US" baseline="0" dirty="0" smtClean="0"/>
              <a:t> Or just delete that and the date.</a:t>
            </a:r>
            <a:endParaRPr lang="en-US" dirty="0"/>
          </a:p>
        </p:txBody>
      </p:sp>
      <p:sp>
        <p:nvSpPr>
          <p:cNvPr id="4" name="Slide Number Placeholder 3"/>
          <p:cNvSpPr>
            <a:spLocks noGrp="1"/>
          </p:cNvSpPr>
          <p:nvPr>
            <p:ph type="sldNum" sz="quarter" idx="10"/>
          </p:nvPr>
        </p:nvSpPr>
        <p:spPr/>
        <p:txBody>
          <a:bodyPr/>
          <a:lstStyle/>
          <a:p>
            <a:fld id="{68565E69-377F-47C4-9D17-D0A36AA39A17}" type="slidenum">
              <a:rPr lang="en-US" smtClean="0"/>
              <a:t>1</a:t>
            </a:fld>
            <a:endParaRPr lang="en-US"/>
          </a:p>
        </p:txBody>
      </p:sp>
    </p:spTree>
    <p:extLst>
      <p:ext uri="{BB962C8B-B14F-4D97-AF65-F5344CB8AC3E}">
        <p14:creationId xmlns:p14="http://schemas.microsoft.com/office/powerpoint/2010/main" val="208870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65E69-377F-47C4-9D17-D0A36AA39A17}" type="slidenum">
              <a:rPr lang="en-US" smtClean="0"/>
              <a:t>14</a:t>
            </a:fld>
            <a:endParaRPr lang="en-US"/>
          </a:p>
        </p:txBody>
      </p:sp>
    </p:spTree>
    <p:extLst>
      <p:ext uri="{BB962C8B-B14F-4D97-AF65-F5344CB8AC3E}">
        <p14:creationId xmlns:p14="http://schemas.microsoft.com/office/powerpoint/2010/main" val="346699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65E69-377F-47C4-9D17-D0A36AA39A17}" type="slidenum">
              <a:rPr lang="en-US" smtClean="0"/>
              <a:t>15</a:t>
            </a:fld>
            <a:endParaRPr lang="en-US"/>
          </a:p>
        </p:txBody>
      </p:sp>
    </p:spTree>
    <p:extLst>
      <p:ext uri="{BB962C8B-B14F-4D97-AF65-F5344CB8AC3E}">
        <p14:creationId xmlns:p14="http://schemas.microsoft.com/office/powerpoint/2010/main" val="198583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167730-90FD-40A3-A225-3E824411091F}" type="slidenum">
              <a:rPr lang="en-US" smtClean="0"/>
              <a:pPr/>
              <a:t>2</a:t>
            </a:fld>
            <a:endParaRPr lang="en-US"/>
          </a:p>
        </p:txBody>
      </p:sp>
    </p:spTree>
    <p:extLst>
      <p:ext uri="{BB962C8B-B14F-4D97-AF65-F5344CB8AC3E}">
        <p14:creationId xmlns:p14="http://schemas.microsoft.com/office/powerpoint/2010/main" val="22316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65E69-377F-47C4-9D17-D0A36AA39A17}" type="slidenum">
              <a:rPr lang="en-US" smtClean="0"/>
              <a:t>3</a:t>
            </a:fld>
            <a:endParaRPr lang="en-US"/>
          </a:p>
        </p:txBody>
      </p:sp>
    </p:spTree>
    <p:extLst>
      <p:ext uri="{BB962C8B-B14F-4D97-AF65-F5344CB8AC3E}">
        <p14:creationId xmlns:p14="http://schemas.microsoft.com/office/powerpoint/2010/main" val="290923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think the findings from the </a:t>
            </a:r>
            <a:r>
              <a:rPr lang="en-US" baseline="0" dirty="0" err="1" smtClean="0"/>
              <a:t>Arkes</a:t>
            </a:r>
            <a:r>
              <a:rPr lang="en-US" baseline="0" dirty="0" smtClean="0"/>
              <a:t> article and the </a:t>
            </a:r>
            <a:r>
              <a:rPr lang="en-US" baseline="0" dirty="0" err="1" smtClean="0"/>
              <a:t>Cassotti</a:t>
            </a:r>
            <a:r>
              <a:rPr lang="en-US" baseline="0" dirty="0" smtClean="0"/>
              <a:t> article contradict each other. You’ll want to think about this, and decide what to do. </a:t>
            </a:r>
            <a:endParaRPr lang="en-US" dirty="0"/>
          </a:p>
        </p:txBody>
      </p:sp>
      <p:sp>
        <p:nvSpPr>
          <p:cNvPr id="4" name="Slide Number Placeholder 3"/>
          <p:cNvSpPr>
            <a:spLocks noGrp="1"/>
          </p:cNvSpPr>
          <p:nvPr>
            <p:ph type="sldNum" sz="quarter" idx="10"/>
          </p:nvPr>
        </p:nvSpPr>
        <p:spPr/>
        <p:txBody>
          <a:bodyPr/>
          <a:lstStyle/>
          <a:p>
            <a:fld id="{68565E69-377F-47C4-9D17-D0A36AA39A17}" type="slidenum">
              <a:rPr lang="en-US" smtClean="0"/>
              <a:t>5</a:t>
            </a:fld>
            <a:endParaRPr lang="en-US"/>
          </a:p>
        </p:txBody>
      </p:sp>
    </p:spTree>
    <p:extLst>
      <p:ext uri="{BB962C8B-B14F-4D97-AF65-F5344CB8AC3E}">
        <p14:creationId xmlns:p14="http://schemas.microsoft.com/office/powerpoint/2010/main" val="278399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What we were interested in researching, which hasn’t been studied much already, is how the induction of mortality salience effects decision-making: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600" dirty="0" smtClean="0"/>
              <a:t>The </a:t>
            </a:r>
            <a:r>
              <a:rPr lang="en-US" sz="1600" dirty="0" smtClean="0"/>
              <a:t>authors suggested that, when primed with thoughts of their own </a:t>
            </a:r>
            <a:r>
              <a:rPr lang="en-US" sz="1600" dirty="0" smtClean="0"/>
              <a:t>death ,“p  </a:t>
            </a:r>
            <a:r>
              <a:rPr lang="en-US" sz="1600" dirty="0" err="1" smtClean="0"/>
              <a:t>eople</a:t>
            </a:r>
            <a:r>
              <a:rPr lang="en-US" sz="1600" dirty="0" smtClean="0"/>
              <a:t> </a:t>
            </a:r>
            <a:r>
              <a:rPr lang="en-US" sz="1600" dirty="0" smtClean="0"/>
              <a:t>who perceive driving as relevant to their self-esteem may overemphasize the self-relevant gains involved in driving (validating one’s sense of mastery, improving social prestige), may pay little attention to potential dangers, and then may take more risks while driving” (Ben-Ari, 2000)</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Mortality salience is said to increase feelings of anxiety and therefore lead to the pursuit of positive emotions to suppress these feelings which can be done through monetary rewards (gambling).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dirty="0">
              <a:solidFill>
                <a:srgbClr val="7030A0"/>
              </a:solidFill>
            </a:endParaRPr>
          </a:p>
        </p:txBody>
      </p:sp>
      <p:sp>
        <p:nvSpPr>
          <p:cNvPr id="4" name="Slide Number Placeholder 3"/>
          <p:cNvSpPr>
            <a:spLocks noGrp="1"/>
          </p:cNvSpPr>
          <p:nvPr>
            <p:ph type="sldNum" sz="quarter" idx="10"/>
          </p:nvPr>
        </p:nvSpPr>
        <p:spPr/>
        <p:txBody>
          <a:bodyPr/>
          <a:lstStyle/>
          <a:p>
            <a:fld id="{68565E69-377F-47C4-9D17-D0A36AA39A17}" type="slidenum">
              <a:rPr lang="en-US" smtClean="0"/>
              <a:t>7</a:t>
            </a:fld>
            <a:endParaRPr lang="en-US"/>
          </a:p>
        </p:txBody>
      </p:sp>
    </p:spTree>
    <p:extLst>
      <p:ext uri="{BB962C8B-B14F-4D97-AF65-F5344CB8AC3E}">
        <p14:creationId xmlns:p14="http://schemas.microsoft.com/office/powerpoint/2010/main" val="279412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Tversky</a:t>
            </a:r>
            <a:r>
              <a:rPr lang="en-US" dirty="0" smtClean="0">
                <a:solidFill>
                  <a:schemeClr val="tx1"/>
                </a:solidFill>
              </a:rPr>
              <a:t> and </a:t>
            </a:r>
            <a:r>
              <a:rPr lang="en-US" dirty="0" err="1" smtClean="0">
                <a:solidFill>
                  <a:schemeClr val="tx1"/>
                </a:solidFill>
              </a:rPr>
              <a:t>Kahneman</a:t>
            </a:r>
            <a:r>
              <a:rPr lang="en-US" dirty="0" smtClean="0">
                <a:solidFill>
                  <a:schemeClr val="tx1"/>
                </a:solidFill>
              </a:rPr>
              <a:t>, 1986</a:t>
            </a:r>
          </a:p>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Related research suggests people are more likely to choose the risky option over the certain option (Hart et al.) </a:t>
            </a:r>
          </a:p>
          <a:p>
            <a:endParaRPr lang="en-US" dirty="0"/>
          </a:p>
        </p:txBody>
      </p:sp>
      <p:sp>
        <p:nvSpPr>
          <p:cNvPr id="4" name="Slide Number Placeholder 3"/>
          <p:cNvSpPr>
            <a:spLocks noGrp="1"/>
          </p:cNvSpPr>
          <p:nvPr>
            <p:ph type="sldNum" sz="quarter" idx="10"/>
          </p:nvPr>
        </p:nvSpPr>
        <p:spPr/>
        <p:txBody>
          <a:bodyPr/>
          <a:lstStyle/>
          <a:p>
            <a:fld id="{66167730-90FD-40A3-A225-3E824411091F}" type="slidenum">
              <a:rPr lang="en-US" smtClean="0"/>
              <a:pPr/>
              <a:t>8</a:t>
            </a:fld>
            <a:endParaRPr lang="en-US"/>
          </a:p>
        </p:txBody>
      </p:sp>
    </p:spTree>
    <p:extLst>
      <p:ext uri="{BB962C8B-B14F-4D97-AF65-F5344CB8AC3E}">
        <p14:creationId xmlns:p14="http://schemas.microsoft.com/office/powerpoint/2010/main" val="38947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65E69-377F-47C4-9D17-D0A36AA39A17}" type="slidenum">
              <a:rPr lang="en-US" smtClean="0"/>
              <a:t>10</a:t>
            </a:fld>
            <a:endParaRPr lang="en-US"/>
          </a:p>
        </p:txBody>
      </p:sp>
    </p:spTree>
    <p:extLst>
      <p:ext uri="{BB962C8B-B14F-4D97-AF65-F5344CB8AC3E}">
        <p14:creationId xmlns:p14="http://schemas.microsoft.com/office/powerpoint/2010/main" val="329494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67730-90FD-40A3-A225-3E824411091F}" type="slidenum">
              <a:rPr lang="en-US" smtClean="0"/>
              <a:pPr/>
              <a:t>11</a:t>
            </a:fld>
            <a:endParaRPr lang="en-US"/>
          </a:p>
        </p:txBody>
      </p:sp>
    </p:spTree>
    <p:extLst>
      <p:ext uri="{BB962C8B-B14F-4D97-AF65-F5344CB8AC3E}">
        <p14:creationId xmlns:p14="http://schemas.microsoft.com/office/powerpoint/2010/main" val="118538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65E69-377F-47C4-9D17-D0A36AA39A17}" type="slidenum">
              <a:rPr lang="en-US" smtClean="0"/>
              <a:t>12</a:t>
            </a:fld>
            <a:endParaRPr lang="en-US"/>
          </a:p>
        </p:txBody>
      </p:sp>
    </p:spTree>
    <p:extLst>
      <p:ext uri="{BB962C8B-B14F-4D97-AF65-F5344CB8AC3E}">
        <p14:creationId xmlns:p14="http://schemas.microsoft.com/office/powerpoint/2010/main" val="337681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F32C6D-D251-4119-A1D7-4C451D59E32C}"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6709-DF8D-451E-A5F7-36A81B18D1AA}"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32C6D-D251-4119-A1D7-4C451D59E32C}"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6709-DF8D-451E-A5F7-36A81B18D1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32C6D-D251-4119-A1D7-4C451D59E32C}"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6709-DF8D-451E-A5F7-36A81B18D1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32C6D-D251-4119-A1D7-4C451D59E32C}"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6709-DF8D-451E-A5F7-36A81B18D1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32C6D-D251-4119-A1D7-4C451D59E32C}"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16709-DF8D-451E-A5F7-36A81B18D1A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32C6D-D251-4119-A1D7-4C451D59E32C}"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16709-DF8D-451E-A5F7-36A81B18D1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32C6D-D251-4119-A1D7-4C451D59E32C}" type="datetimeFigureOut">
              <a:rPr lang="en-US" smtClean="0"/>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16709-DF8D-451E-A5F7-36A81B18D1A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F32C6D-D251-4119-A1D7-4C451D59E32C}" type="datetimeFigureOut">
              <a:rPr lang="en-US" smtClean="0"/>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16709-DF8D-451E-A5F7-36A81B18D1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32C6D-D251-4119-A1D7-4C451D59E32C}" type="datetimeFigureOut">
              <a:rPr lang="en-US" smtClean="0"/>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16709-DF8D-451E-A5F7-36A81B18D1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32C6D-D251-4119-A1D7-4C451D59E32C}"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16709-DF8D-451E-A5F7-36A81B18D1AA}"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32C6D-D251-4119-A1D7-4C451D59E32C}"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16709-DF8D-451E-A5F7-36A81B18D1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8F32C6D-D251-4119-A1D7-4C451D59E32C}" type="datetimeFigureOut">
              <a:rPr lang="en-US" smtClean="0"/>
              <a:t>4/8/2013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6616709-DF8D-451E-A5F7-36A81B18D1A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google.com/url?sa=i&amp;rct=j&amp;q=news+headlines+on+death&amp;source=images&amp;cd=&amp;cad=rja&amp;docid=Av33CPLHmGSeVM&amp;tbnid=RRY763-RG_wbkM:&amp;ved=0CAUQjRw&amp;url=http://www.13abc.com/story/17801056/evening-news-headlines-from-13abc-action-news&amp;ei=RDw2UYrOIaqP2gX1vIHIBg&amp;bvm=bv.43148975,d.b2U&amp;psig=AFQjCNGsRZ9L_x-dmVN-0bwzKA-EHKnZ9A&amp;ust=1362595178147845" TargetMode="External"/><Relationship Id="rId3" Type="http://schemas.openxmlformats.org/officeDocument/2006/relationships/hyperlink" Target="http://www.google.com/url?sa=i&amp;rct=j&amp;q=news+headlines+on+texting+while+driving&amp;source=images&amp;cd=&amp;cad=rja&amp;docid=WLiQlEO2eV7zxM&amp;tbnid=wRpYKPhySEEoAM:&amp;ved=0CAUQjRw&amp;url=http://www.heartman.com/minnesota-insurance-news/2012-05-30/no-second-chances-how-businesses-can-help-stop-the-distracted-driving-epidemic/&amp;ei=tT02UeO1JoTd2QWFs4DwCQ&amp;bvm=bv.43148975,d.b2U&amp;psig=AFQjCNG1IVWKzPIpxREx_GazNZSsTZ39Kg&amp;ust=1362595592273408"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gif"/><Relationship Id="rId1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543800" cy="2438400"/>
          </a:xfrm>
        </p:spPr>
        <p:txBody>
          <a:bodyPr/>
          <a:lstStyle/>
          <a:p>
            <a:pPr algn="ctr"/>
            <a:r>
              <a:rPr lang="en-US" sz="4800" dirty="0" smtClean="0">
                <a:solidFill>
                  <a:schemeClr val="bg1"/>
                </a:solidFill>
              </a:rPr>
              <a:t>The Effects of Mortality Salience on Decision Making Using a Framing Task</a:t>
            </a:r>
            <a:endParaRPr lang="en-US" sz="4800" dirty="0">
              <a:solidFill>
                <a:schemeClr val="bg1"/>
              </a:solidFill>
            </a:endParaRPr>
          </a:p>
        </p:txBody>
      </p:sp>
      <p:sp>
        <p:nvSpPr>
          <p:cNvPr id="3" name="Subtitle 2"/>
          <p:cNvSpPr>
            <a:spLocks noGrp="1"/>
          </p:cNvSpPr>
          <p:nvPr>
            <p:ph type="subTitle" idx="1"/>
          </p:nvPr>
        </p:nvSpPr>
        <p:spPr>
          <a:xfrm>
            <a:off x="1219200" y="3429000"/>
            <a:ext cx="6858000" cy="2057400"/>
          </a:xfrm>
        </p:spPr>
        <p:txBody>
          <a:bodyPr>
            <a:normAutofit/>
          </a:bodyPr>
          <a:lstStyle/>
          <a:p>
            <a:pPr algn="ctr"/>
            <a:r>
              <a:rPr lang="en-US" dirty="0" smtClean="0"/>
              <a:t>Samantha Nicholas &amp; Khrys Nugent</a:t>
            </a:r>
          </a:p>
          <a:p>
            <a:pPr algn="ctr"/>
            <a:r>
              <a:rPr lang="en-US" dirty="0" smtClean="0"/>
              <a:t>Hanover College</a:t>
            </a:r>
          </a:p>
          <a:p>
            <a:pPr algn="ctr"/>
            <a:r>
              <a:rPr lang="en-US" dirty="0" smtClean="0"/>
              <a:t>PSY 462: Advanced Research</a:t>
            </a:r>
          </a:p>
        </p:txBody>
      </p:sp>
    </p:spTree>
    <p:extLst>
      <p:ext uri="{BB962C8B-B14F-4D97-AF65-F5344CB8AC3E}">
        <p14:creationId xmlns:p14="http://schemas.microsoft.com/office/powerpoint/2010/main" val="415678526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6" name="Content Placeholder 5"/>
          <p:cNvSpPr>
            <a:spLocks noGrp="1"/>
          </p:cNvSpPr>
          <p:nvPr>
            <p:ph idx="1"/>
          </p:nvPr>
        </p:nvSpPr>
        <p:spPr>
          <a:xfrm>
            <a:off x="762000" y="457200"/>
            <a:ext cx="7543800" cy="5105400"/>
          </a:xfrm>
        </p:spPr>
        <p:txBody>
          <a:bodyPr>
            <a:normAutofit lnSpcReduction="10000"/>
          </a:bodyPr>
          <a:lstStyle/>
          <a:p>
            <a:pPr>
              <a:buFont typeface="Wingdings" pitchFamily="2" charset="2"/>
              <a:buChar char="v"/>
            </a:pPr>
            <a:r>
              <a:rPr lang="en-US" dirty="0" smtClean="0">
                <a:latin typeface="Baskerville Old Face" pitchFamily="18" charset="0"/>
              </a:rPr>
              <a:t>Survey</a:t>
            </a:r>
          </a:p>
          <a:p>
            <a:pPr lvl="1"/>
            <a:r>
              <a:rPr lang="en-US" dirty="0"/>
              <a:t>Survey was advertised on well known research website </a:t>
            </a:r>
            <a:r>
              <a:rPr lang="en-US" i="1" dirty="0" smtClean="0"/>
              <a:t>Psychological Research on the Net</a:t>
            </a:r>
            <a:r>
              <a:rPr lang="en-US" dirty="0" smtClean="0"/>
              <a:t>.</a:t>
            </a:r>
            <a:endParaRPr lang="en-US" dirty="0"/>
          </a:p>
          <a:p>
            <a:pPr lvl="1"/>
            <a:r>
              <a:rPr lang="en-US" dirty="0" smtClean="0">
                <a:solidFill>
                  <a:schemeClr val="tx1"/>
                </a:solidFill>
              </a:rPr>
              <a:t>Links to the </a:t>
            </a:r>
            <a:r>
              <a:rPr lang="en-US" dirty="0">
                <a:solidFill>
                  <a:schemeClr val="tx1"/>
                </a:solidFill>
              </a:rPr>
              <a:t>survey </a:t>
            </a:r>
            <a:r>
              <a:rPr lang="en-US" dirty="0" smtClean="0">
                <a:solidFill>
                  <a:schemeClr val="tx1"/>
                </a:solidFill>
              </a:rPr>
              <a:t>were also provided on </a:t>
            </a:r>
            <a:r>
              <a:rPr lang="en-US" dirty="0">
                <a:solidFill>
                  <a:schemeClr val="tx1"/>
                </a:solidFill>
              </a:rPr>
              <a:t>Facebook and </a:t>
            </a:r>
            <a:r>
              <a:rPr lang="en-US" dirty="0" smtClean="0">
                <a:solidFill>
                  <a:schemeClr val="tx1"/>
                </a:solidFill>
              </a:rPr>
              <a:t>LinkedIn.</a:t>
            </a:r>
            <a:endParaRPr lang="en-US" dirty="0" smtClean="0">
              <a:latin typeface="Baskerville Old Face" pitchFamily="18" charset="0"/>
            </a:endParaRPr>
          </a:p>
          <a:p>
            <a:pPr marL="320040" lvl="1" indent="0">
              <a:buNone/>
            </a:pPr>
            <a:endParaRPr lang="en-US" dirty="0" smtClean="0">
              <a:latin typeface="Baskerville Old Face" pitchFamily="18" charset="0"/>
            </a:endParaRPr>
          </a:p>
          <a:p>
            <a:pPr>
              <a:buFont typeface="Wingdings" pitchFamily="2" charset="2"/>
              <a:buChar char="v"/>
            </a:pPr>
            <a:r>
              <a:rPr lang="en-US" dirty="0" smtClean="0">
                <a:latin typeface="Baskerville Old Face" pitchFamily="18" charset="0"/>
              </a:rPr>
              <a:t>Informed Consent</a:t>
            </a:r>
          </a:p>
          <a:p>
            <a:pPr marL="0" indent="0">
              <a:buNone/>
            </a:pPr>
            <a:endParaRPr lang="en-US" dirty="0" smtClean="0">
              <a:latin typeface="Baskerville Old Face" pitchFamily="18" charset="0"/>
            </a:endParaRPr>
          </a:p>
          <a:p>
            <a:pPr>
              <a:buFont typeface="Wingdings" pitchFamily="2" charset="2"/>
              <a:buChar char="v"/>
            </a:pPr>
            <a:r>
              <a:rPr lang="en-US" dirty="0" smtClean="0">
                <a:latin typeface="Baskerville Old Face" pitchFamily="18" charset="0"/>
              </a:rPr>
              <a:t>Demographics</a:t>
            </a:r>
          </a:p>
          <a:p>
            <a:pPr lvl="1"/>
            <a:r>
              <a:rPr lang="en-US" dirty="0" smtClean="0">
                <a:latin typeface="Baskerville Old Face" pitchFamily="18" charset="0"/>
              </a:rPr>
              <a:t>Age</a:t>
            </a:r>
          </a:p>
          <a:p>
            <a:pPr lvl="1"/>
            <a:r>
              <a:rPr lang="en-US" dirty="0" smtClean="0">
                <a:latin typeface="Baskerville Old Face" pitchFamily="18" charset="0"/>
              </a:rPr>
              <a:t>Gender</a:t>
            </a:r>
          </a:p>
          <a:p>
            <a:pPr lvl="1"/>
            <a:r>
              <a:rPr lang="en-US" dirty="0" smtClean="0">
                <a:latin typeface="Baskerville Old Face" pitchFamily="18" charset="0"/>
              </a:rPr>
              <a:t>Race</a:t>
            </a:r>
          </a:p>
          <a:p>
            <a:pPr marL="0" indent="0">
              <a:buNone/>
            </a:pPr>
            <a:r>
              <a:rPr lang="en-US" dirty="0" smtClean="0"/>
              <a:t>	</a:t>
            </a:r>
            <a:endParaRPr lang="en-US" dirty="0"/>
          </a:p>
        </p:txBody>
      </p:sp>
      <p:sp>
        <p:nvSpPr>
          <p:cNvPr id="5" name="Text Placeholder 4"/>
          <p:cNvSpPr>
            <a:spLocks noGrp="1"/>
          </p:cNvSpPr>
          <p:nvPr>
            <p:ph type="body" sz="quarter" idx="4294967295"/>
          </p:nvPr>
        </p:nvSpPr>
        <p:spPr>
          <a:xfrm>
            <a:off x="5486400" y="609600"/>
            <a:ext cx="3657600" cy="639763"/>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194540916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6781800" cy="990600"/>
          </a:xfrm>
        </p:spPr>
        <p:txBody>
          <a:bodyPr/>
          <a:lstStyle/>
          <a:p>
            <a:r>
              <a:rPr lang="en-US" dirty="0" smtClean="0"/>
              <a:t>Procedure</a:t>
            </a:r>
            <a:endParaRPr lang="en-US" dirty="0"/>
          </a:p>
        </p:txBody>
      </p:sp>
      <p:sp>
        <p:nvSpPr>
          <p:cNvPr id="3" name="Content Placeholder 2"/>
          <p:cNvSpPr>
            <a:spLocks noGrp="1"/>
          </p:cNvSpPr>
          <p:nvPr>
            <p:ph idx="1"/>
          </p:nvPr>
        </p:nvSpPr>
        <p:spPr>
          <a:xfrm>
            <a:off x="685800" y="685800"/>
            <a:ext cx="7772400" cy="4724400"/>
          </a:xfrm>
        </p:spPr>
        <p:txBody>
          <a:bodyPr>
            <a:normAutofit/>
          </a:bodyPr>
          <a:lstStyle/>
          <a:p>
            <a:pPr>
              <a:buFont typeface="Wingdings" pitchFamily="2" charset="2"/>
              <a:buChar char="v"/>
            </a:pPr>
            <a:r>
              <a:rPr lang="en-US" sz="2600" dirty="0">
                <a:latin typeface="Baskerville Old Face" pitchFamily="18" charset="0"/>
              </a:rPr>
              <a:t>Participants </a:t>
            </a:r>
            <a:r>
              <a:rPr lang="en-US" sz="2600" dirty="0" smtClean="0">
                <a:latin typeface="Baskerville Old Face" pitchFamily="18" charset="0"/>
              </a:rPr>
              <a:t>were randomly </a:t>
            </a:r>
            <a:r>
              <a:rPr lang="en-US" sz="2600" dirty="0">
                <a:latin typeface="Baskerville Old Face" pitchFamily="18" charset="0"/>
              </a:rPr>
              <a:t>placed in a</a:t>
            </a:r>
            <a:r>
              <a:rPr lang="en-US" sz="2600" dirty="0" smtClean="0">
                <a:latin typeface="Baskerville Old Face" pitchFamily="18" charset="0"/>
              </a:rPr>
              <a:t> condition and a frame.</a:t>
            </a:r>
          </a:p>
          <a:p>
            <a:pPr lvl="1">
              <a:buFont typeface="Wingdings" pitchFamily="2" charset="2"/>
              <a:buChar char="v"/>
            </a:pPr>
            <a:r>
              <a:rPr lang="en-US" dirty="0" smtClean="0">
                <a:latin typeface="Baskerville Old Face" pitchFamily="18" charset="0"/>
              </a:rPr>
              <a:t> </a:t>
            </a:r>
            <a:r>
              <a:rPr lang="en-US" sz="2000" dirty="0">
                <a:latin typeface="Baskerville Old Face" pitchFamily="18" charset="0"/>
              </a:rPr>
              <a:t>Mortality Salience Condition or the Control/Hard Exam Condition</a:t>
            </a:r>
            <a:r>
              <a:rPr lang="en-US" sz="2000" dirty="0" smtClean="0">
                <a:latin typeface="Baskerville Old Face" pitchFamily="18" charset="0"/>
              </a:rPr>
              <a:t>.</a:t>
            </a:r>
          </a:p>
          <a:p>
            <a:pPr lvl="2"/>
            <a:r>
              <a:rPr lang="en-US" sz="1800" dirty="0" smtClean="0">
                <a:latin typeface="Baskerville Old Face" pitchFamily="18" charset="0"/>
              </a:rPr>
              <a:t>Mortality </a:t>
            </a:r>
            <a:r>
              <a:rPr lang="en-US" sz="1800" dirty="0">
                <a:latin typeface="Baskerville Old Face" pitchFamily="18" charset="0"/>
              </a:rPr>
              <a:t>Salience Questionnaire </a:t>
            </a:r>
            <a:endParaRPr lang="en-US" sz="1800" dirty="0" smtClean="0">
              <a:latin typeface="Baskerville Old Face" pitchFamily="18" charset="0"/>
            </a:endParaRPr>
          </a:p>
          <a:p>
            <a:pPr lvl="3"/>
            <a:r>
              <a:rPr lang="en-US" dirty="0" smtClean="0">
                <a:latin typeface="Baskerville Old Face" pitchFamily="18" charset="0"/>
              </a:rPr>
              <a:t>“What color would you like your casket to be?”</a:t>
            </a:r>
            <a:endParaRPr lang="en-US" dirty="0">
              <a:latin typeface="Baskerville Old Face" pitchFamily="18" charset="0"/>
            </a:endParaRPr>
          </a:p>
          <a:p>
            <a:pPr lvl="2"/>
            <a:r>
              <a:rPr lang="en-US" sz="1800" dirty="0">
                <a:latin typeface="Baskerville Old Face" pitchFamily="18" charset="0"/>
              </a:rPr>
              <a:t>Hard Exam </a:t>
            </a:r>
            <a:r>
              <a:rPr lang="en-US" sz="1800" dirty="0" smtClean="0">
                <a:latin typeface="Baskerville Old Face" pitchFamily="18" charset="0"/>
              </a:rPr>
              <a:t>Questionnaire</a:t>
            </a:r>
          </a:p>
          <a:p>
            <a:pPr lvl="3"/>
            <a:r>
              <a:rPr lang="en-US" dirty="0" smtClean="0">
                <a:latin typeface="Baskerville Old Face" pitchFamily="18" charset="0"/>
              </a:rPr>
              <a:t>“How much did you study for this hard exam?”</a:t>
            </a:r>
          </a:p>
          <a:p>
            <a:pPr marL="640080" lvl="2" indent="0">
              <a:buNone/>
            </a:pPr>
            <a:endParaRPr lang="en-US" dirty="0">
              <a:latin typeface="Baskerville Old Face" pitchFamily="18" charset="0"/>
            </a:endParaRPr>
          </a:p>
          <a:p>
            <a:pPr marL="548640" lvl="2">
              <a:buFont typeface="Wingdings" pitchFamily="2" charset="2"/>
              <a:buChar char="v"/>
            </a:pPr>
            <a:r>
              <a:rPr lang="en-US" dirty="0">
                <a:latin typeface="Baskerville Old Face" pitchFamily="18" charset="0"/>
              </a:rPr>
              <a:t>Negative Frame or Positive </a:t>
            </a:r>
            <a:r>
              <a:rPr lang="en-US" dirty="0" smtClean="0">
                <a:latin typeface="Baskerville Old Face" pitchFamily="18" charset="0"/>
              </a:rPr>
              <a:t>Frame</a:t>
            </a:r>
          </a:p>
          <a:p>
            <a:pPr marL="880110" lvl="3" indent="-285750"/>
            <a:r>
              <a:rPr lang="en-US" dirty="0" smtClean="0">
                <a:latin typeface="Baskerville Old Face" pitchFamily="18" charset="0"/>
              </a:rPr>
              <a:t>Negative Frame</a:t>
            </a:r>
          </a:p>
          <a:p>
            <a:pPr marL="1108710" lvl="4" indent="-285750"/>
            <a:r>
              <a:rPr lang="en-US" dirty="0"/>
              <a:t>"If Program C is adopted, 400 people will </a:t>
            </a:r>
            <a:r>
              <a:rPr lang="en-US" dirty="0">
                <a:solidFill>
                  <a:srgbClr val="C00000"/>
                </a:solidFill>
              </a:rPr>
              <a:t>die</a:t>
            </a:r>
            <a:r>
              <a:rPr lang="en-US" dirty="0"/>
              <a:t>" </a:t>
            </a:r>
            <a:endParaRPr lang="en-US" dirty="0" smtClean="0">
              <a:latin typeface="Baskerville Old Face" pitchFamily="18" charset="0"/>
            </a:endParaRPr>
          </a:p>
          <a:p>
            <a:pPr marL="880110" lvl="3" indent="-285750"/>
            <a:r>
              <a:rPr lang="en-US" dirty="0" smtClean="0">
                <a:latin typeface="Baskerville Old Face" pitchFamily="18" charset="0"/>
              </a:rPr>
              <a:t>Positive Frame</a:t>
            </a:r>
          </a:p>
          <a:p>
            <a:pPr marL="1108710" lvl="4" indent="-285750"/>
            <a:r>
              <a:rPr lang="en-US" dirty="0"/>
              <a:t>"If Program A is adopted, 200 people will be </a:t>
            </a:r>
            <a:r>
              <a:rPr lang="en-US" dirty="0">
                <a:solidFill>
                  <a:srgbClr val="C00000"/>
                </a:solidFill>
              </a:rPr>
              <a:t>saved</a:t>
            </a:r>
            <a:r>
              <a:rPr lang="en-US" dirty="0"/>
              <a:t>”</a:t>
            </a:r>
            <a:endParaRPr lang="en-US" dirty="0">
              <a:latin typeface="Baskerville Old Face" pitchFamily="18" charset="0"/>
            </a:endParaRPr>
          </a:p>
          <a:p>
            <a:endParaRPr lang="en-US" dirty="0"/>
          </a:p>
        </p:txBody>
      </p:sp>
    </p:spTree>
    <p:extLst>
      <p:ext uri="{BB962C8B-B14F-4D97-AF65-F5344CB8AC3E}">
        <p14:creationId xmlns:p14="http://schemas.microsoft.com/office/powerpoint/2010/main" val="2129877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762000" y="685800"/>
            <a:ext cx="7543800" cy="4419600"/>
          </a:xfrm>
        </p:spPr>
        <p:txBody>
          <a:bodyPr>
            <a:normAutofit fontScale="92500" lnSpcReduction="20000"/>
          </a:bodyPr>
          <a:lstStyle/>
          <a:p>
            <a:pPr>
              <a:buFont typeface="Wingdings" pitchFamily="2" charset="2"/>
              <a:buChar char="v"/>
            </a:pPr>
            <a:r>
              <a:rPr lang="en-US" dirty="0" smtClean="0"/>
              <a:t>Asian Disease Problem</a:t>
            </a:r>
          </a:p>
          <a:p>
            <a:pPr lvl="1"/>
            <a:r>
              <a:rPr lang="en-US" sz="2100" dirty="0" smtClean="0"/>
              <a:t>Imagine </a:t>
            </a:r>
            <a:r>
              <a:rPr lang="en-US" sz="2100" dirty="0"/>
              <a:t>that the U.S. is preparing for the outbreak of an unusual Asian disease, which is expected to kill 600 people. Two alternative programs to combat the disease have been proposed, assume that the exact scientific estimates of the consequences of the programs are as follows. </a:t>
            </a:r>
            <a:endParaRPr lang="en-US" sz="2100" dirty="0" smtClean="0"/>
          </a:p>
          <a:p>
            <a:pPr marL="640080" lvl="2" indent="0">
              <a:buNone/>
            </a:pPr>
            <a:r>
              <a:rPr lang="en-US" dirty="0" smtClean="0">
                <a:solidFill>
                  <a:srgbClr val="C00000"/>
                </a:solidFill>
              </a:rPr>
              <a:t>1. </a:t>
            </a:r>
            <a:r>
              <a:rPr lang="en-US" dirty="0" smtClean="0"/>
              <a:t>If </a:t>
            </a:r>
            <a:r>
              <a:rPr lang="en-US" dirty="0"/>
              <a:t>Program A is adopted, 200 people will be saved. </a:t>
            </a:r>
            <a:endParaRPr lang="en-US" dirty="0" smtClean="0"/>
          </a:p>
          <a:p>
            <a:pPr marL="640080" lvl="2" indent="0">
              <a:buNone/>
            </a:pPr>
            <a:r>
              <a:rPr lang="en-US" dirty="0" smtClean="0">
                <a:solidFill>
                  <a:srgbClr val="C00000"/>
                </a:solidFill>
              </a:rPr>
              <a:t>2. </a:t>
            </a:r>
            <a:r>
              <a:rPr lang="en-US" dirty="0" smtClean="0"/>
              <a:t>If </a:t>
            </a:r>
            <a:r>
              <a:rPr lang="en-US" dirty="0"/>
              <a:t>Program B is adopted, there is 1/3 probability that 600 people will be </a:t>
            </a:r>
            <a:r>
              <a:rPr lang="en-US" dirty="0" smtClean="0"/>
              <a:t>     saved </a:t>
            </a:r>
            <a:r>
              <a:rPr lang="en-US" dirty="0"/>
              <a:t>and 2/3 probability that no people will be saved. </a:t>
            </a:r>
            <a:endParaRPr lang="en-US" dirty="0" smtClean="0"/>
          </a:p>
          <a:p>
            <a:pPr lvl="2"/>
            <a:endParaRPr lang="en-US" dirty="0" smtClean="0"/>
          </a:p>
          <a:p>
            <a:pPr marL="640080" lvl="2" indent="0">
              <a:buNone/>
            </a:pPr>
            <a:r>
              <a:rPr lang="en-US" dirty="0">
                <a:solidFill>
                  <a:srgbClr val="C00000"/>
                </a:solidFill>
              </a:rPr>
              <a:t>1</a:t>
            </a:r>
            <a:r>
              <a:rPr lang="en-US" dirty="0" smtClean="0">
                <a:solidFill>
                  <a:srgbClr val="C00000"/>
                </a:solidFill>
              </a:rPr>
              <a:t>. </a:t>
            </a:r>
            <a:r>
              <a:rPr lang="en-US" dirty="0" smtClean="0"/>
              <a:t>If </a:t>
            </a:r>
            <a:r>
              <a:rPr lang="en-US" dirty="0"/>
              <a:t>Program C is adopted, 400 people will </a:t>
            </a:r>
            <a:r>
              <a:rPr lang="en-US" dirty="0" smtClean="0"/>
              <a:t>die.</a:t>
            </a:r>
          </a:p>
          <a:p>
            <a:pPr marL="640080" lvl="2" indent="0">
              <a:buNone/>
            </a:pPr>
            <a:r>
              <a:rPr lang="en-US" dirty="0">
                <a:solidFill>
                  <a:srgbClr val="C00000"/>
                </a:solidFill>
              </a:rPr>
              <a:t>2</a:t>
            </a:r>
            <a:r>
              <a:rPr lang="en-US" dirty="0" smtClean="0">
                <a:solidFill>
                  <a:srgbClr val="C00000"/>
                </a:solidFill>
              </a:rPr>
              <a:t>. </a:t>
            </a:r>
            <a:r>
              <a:rPr lang="en-US" dirty="0" smtClean="0"/>
              <a:t>If </a:t>
            </a:r>
            <a:r>
              <a:rPr lang="en-US" dirty="0"/>
              <a:t>Program D is adopted, there is 1/3 probability that no people will die and 2/3 probability that 600 people will die</a:t>
            </a:r>
            <a:r>
              <a:rPr lang="en-US" dirty="0" smtClean="0"/>
              <a:t>.</a:t>
            </a:r>
          </a:p>
          <a:p>
            <a:pPr>
              <a:buFont typeface="Wingdings" pitchFamily="2" charset="2"/>
              <a:buChar char="v"/>
            </a:pPr>
            <a:endParaRPr lang="en-US" dirty="0" smtClean="0"/>
          </a:p>
          <a:p>
            <a:pPr>
              <a:buFont typeface="Wingdings" pitchFamily="2" charset="2"/>
              <a:buChar char="v"/>
            </a:pPr>
            <a:r>
              <a:rPr lang="en-US" dirty="0" smtClean="0"/>
              <a:t>Debriefing  </a:t>
            </a:r>
          </a:p>
        </p:txBody>
      </p:sp>
    </p:spTree>
    <p:extLst>
      <p:ext uri="{BB962C8B-B14F-4D97-AF65-F5344CB8AC3E}">
        <p14:creationId xmlns:p14="http://schemas.microsoft.com/office/powerpoint/2010/main" val="254871798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6781800" cy="762000"/>
          </a:xfrm>
        </p:spPr>
        <p:txBody>
          <a:bodyPr>
            <a:normAutofit fontScale="90000"/>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558580"/>
              </p:ext>
            </p:extLst>
          </p:nvPr>
        </p:nvGraphicFramePr>
        <p:xfrm>
          <a:off x="76200" y="762000"/>
          <a:ext cx="5029200"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592140021"/>
              </p:ext>
            </p:extLst>
          </p:nvPr>
        </p:nvGraphicFramePr>
        <p:xfrm>
          <a:off x="4343400" y="838200"/>
          <a:ext cx="5105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1219200" y="1584959"/>
            <a:ext cx="2209805"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t>X</a:t>
            </a:r>
            <a:r>
              <a:rPr lang="en-US" sz="1600" b="1" baseline="30000" dirty="0" smtClean="0"/>
              <a:t>2</a:t>
            </a:r>
            <a:r>
              <a:rPr lang="en-US" sz="1600" b="1" dirty="0" smtClean="0"/>
              <a:t>(1)= 6.42, </a:t>
            </a:r>
            <a:r>
              <a:rPr lang="en-US" sz="1600" b="1" i="1" dirty="0" smtClean="0"/>
              <a:t>p</a:t>
            </a:r>
            <a:r>
              <a:rPr lang="en-US" sz="1600" b="1" dirty="0" smtClean="0"/>
              <a:t>=.01</a:t>
            </a:r>
            <a:endParaRPr lang="en-US" sz="1600" b="1" baseline="30000" dirty="0"/>
          </a:p>
        </p:txBody>
      </p:sp>
      <p:sp>
        <p:nvSpPr>
          <p:cNvPr id="9" name="TextBox 1"/>
          <p:cNvSpPr txBox="1"/>
          <p:nvPr/>
        </p:nvSpPr>
        <p:spPr>
          <a:xfrm>
            <a:off x="5562600" y="1889742"/>
            <a:ext cx="1524000" cy="4479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t>X</a:t>
            </a:r>
            <a:r>
              <a:rPr lang="en-US" sz="1600" b="1" baseline="30000" dirty="0" smtClean="0"/>
              <a:t>2</a:t>
            </a:r>
            <a:r>
              <a:rPr lang="en-US" sz="1600" b="1" dirty="0" smtClean="0"/>
              <a:t>=.02, </a:t>
            </a:r>
            <a:r>
              <a:rPr lang="en-US" sz="1600" b="1" i="1" dirty="0" smtClean="0"/>
              <a:t>p</a:t>
            </a:r>
            <a:r>
              <a:rPr lang="en-US" sz="1600" b="1" dirty="0" smtClean="0"/>
              <a:t> = .88</a:t>
            </a:r>
            <a:endParaRPr lang="en-US" sz="1600" b="1" dirty="0"/>
          </a:p>
        </p:txBody>
      </p:sp>
      <p:sp>
        <p:nvSpPr>
          <p:cNvPr id="11" name="TextBox 1"/>
          <p:cNvSpPr txBox="1"/>
          <p:nvPr/>
        </p:nvSpPr>
        <p:spPr>
          <a:xfrm>
            <a:off x="7239000" y="2514600"/>
            <a:ext cx="1725728" cy="4026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t>X</a:t>
            </a:r>
            <a:r>
              <a:rPr lang="en-US" sz="1600" b="1" baseline="30000" dirty="0" smtClean="0"/>
              <a:t>2</a:t>
            </a:r>
            <a:r>
              <a:rPr lang="en-US" sz="1600" b="1" dirty="0" smtClean="0"/>
              <a:t>=2.99, </a:t>
            </a:r>
            <a:r>
              <a:rPr lang="en-US" sz="1600" b="1" i="1" dirty="0" smtClean="0"/>
              <a:t>p</a:t>
            </a:r>
            <a:r>
              <a:rPr lang="en-US" sz="1600" b="1" dirty="0" smtClean="0"/>
              <a:t> = .08</a:t>
            </a:r>
            <a:endParaRPr lang="en-US" sz="1600" b="1" dirty="0"/>
          </a:p>
        </p:txBody>
      </p:sp>
      <p:sp>
        <p:nvSpPr>
          <p:cNvPr id="13" name="TextBox 12"/>
          <p:cNvSpPr txBox="1"/>
          <p:nvPr/>
        </p:nvSpPr>
        <p:spPr>
          <a:xfrm>
            <a:off x="7187464" y="1805934"/>
            <a:ext cx="1828800" cy="615553"/>
          </a:xfrm>
          <a:prstGeom prst="rect">
            <a:avLst/>
          </a:prstGeom>
          <a:noFill/>
        </p:spPr>
        <p:txBody>
          <a:bodyPr wrap="square" rtlCol="0">
            <a:spAutoFit/>
          </a:bodyPr>
          <a:lstStyle/>
          <a:p>
            <a:r>
              <a:rPr lang="en-US" sz="1600" b="1" dirty="0">
                <a:ea typeface="Calibri"/>
                <a:cs typeface="Times New Roman"/>
              </a:rPr>
              <a:t>X</a:t>
            </a:r>
            <a:r>
              <a:rPr lang="en-US" sz="1600" b="1" baseline="30000" dirty="0">
                <a:ea typeface="Calibri"/>
                <a:cs typeface="Times New Roman"/>
              </a:rPr>
              <a:t>2</a:t>
            </a:r>
            <a:r>
              <a:rPr lang="en-US" sz="1600" b="1" dirty="0">
                <a:ea typeface="Calibri"/>
                <a:cs typeface="Times New Roman"/>
              </a:rPr>
              <a:t>(1) = 1.78, </a:t>
            </a:r>
            <a:r>
              <a:rPr lang="en-US" sz="1600" b="1" i="1" dirty="0">
                <a:ea typeface="Calibri"/>
                <a:cs typeface="Times New Roman"/>
              </a:rPr>
              <a:t>p</a:t>
            </a:r>
            <a:r>
              <a:rPr lang="en-US" sz="1600" b="1" dirty="0">
                <a:ea typeface="Calibri"/>
                <a:cs typeface="Times New Roman"/>
              </a:rPr>
              <a:t>=.18</a:t>
            </a:r>
          </a:p>
          <a:p>
            <a:endParaRPr lang="en-US" dirty="0"/>
          </a:p>
        </p:txBody>
      </p:sp>
    </p:spTree>
    <p:extLst>
      <p:ext uri="{BB962C8B-B14F-4D97-AF65-F5344CB8AC3E}">
        <p14:creationId xmlns:p14="http://schemas.microsoft.com/office/powerpoint/2010/main" val="3653680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2"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Graphic spid="6" grpId="0">
        <p:bldAsOne/>
      </p:bldGraphic>
      <p:bldP spid="8" grpId="0"/>
      <p:bldP spid="8" grpId="1"/>
      <p:bldP spid="9" grpId="0"/>
      <p:bldP spid="9" grpId="1"/>
      <p:bldP spid="11" grpId="0"/>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762000" y="533400"/>
            <a:ext cx="7543800" cy="4800600"/>
          </a:xfrm>
        </p:spPr>
        <p:txBody>
          <a:bodyPr>
            <a:normAutofit/>
          </a:bodyPr>
          <a:lstStyle/>
          <a:p>
            <a:r>
              <a:rPr lang="en-US" sz="2000" dirty="0" smtClean="0">
                <a:solidFill>
                  <a:schemeClr val="tx1"/>
                </a:solidFill>
              </a:rPr>
              <a:t>As </a:t>
            </a:r>
            <a:r>
              <a:rPr lang="en-US" sz="2000" dirty="0">
                <a:solidFill>
                  <a:schemeClr val="tx1"/>
                </a:solidFill>
              </a:rPr>
              <a:t>predicted, </a:t>
            </a:r>
            <a:r>
              <a:rPr lang="en-US" sz="2000" dirty="0" smtClean="0">
                <a:solidFill>
                  <a:schemeClr val="tx1"/>
                </a:solidFill>
              </a:rPr>
              <a:t>we </a:t>
            </a:r>
            <a:r>
              <a:rPr lang="en-US" sz="2000" dirty="0">
                <a:solidFill>
                  <a:schemeClr val="tx1"/>
                </a:solidFill>
              </a:rPr>
              <a:t>got the framing effect in the hard exam </a:t>
            </a:r>
            <a:r>
              <a:rPr lang="en-US" sz="2000" dirty="0" smtClean="0">
                <a:solidFill>
                  <a:schemeClr val="tx1"/>
                </a:solidFill>
              </a:rPr>
              <a:t>condition. </a:t>
            </a:r>
          </a:p>
          <a:p>
            <a:r>
              <a:rPr lang="en-US" sz="2000" dirty="0">
                <a:solidFill>
                  <a:schemeClr val="tx1"/>
                </a:solidFill>
              </a:rPr>
              <a:t>Contrary to predictions, </a:t>
            </a:r>
            <a:r>
              <a:rPr lang="en-US" sz="2000" dirty="0" smtClean="0">
                <a:solidFill>
                  <a:schemeClr val="tx1"/>
                </a:solidFill>
              </a:rPr>
              <a:t>we </a:t>
            </a:r>
            <a:r>
              <a:rPr lang="en-US" sz="2000" dirty="0">
                <a:solidFill>
                  <a:schemeClr val="tx1"/>
                </a:solidFill>
              </a:rPr>
              <a:t>did not get the framing effect in the mortality salience </a:t>
            </a:r>
            <a:r>
              <a:rPr lang="en-US" sz="2000" dirty="0" smtClean="0">
                <a:solidFill>
                  <a:schemeClr val="tx1"/>
                </a:solidFill>
              </a:rPr>
              <a:t>condition.</a:t>
            </a:r>
          </a:p>
          <a:p>
            <a:r>
              <a:rPr lang="en-US" sz="2000" dirty="0">
                <a:solidFill>
                  <a:schemeClr val="tx1"/>
                </a:solidFill>
              </a:rPr>
              <a:t>Contrary to predictions, the mortality salience group was not more risk-seeking than the hard exam </a:t>
            </a:r>
            <a:r>
              <a:rPr lang="en-US" sz="2000" dirty="0" smtClean="0">
                <a:solidFill>
                  <a:schemeClr val="tx1"/>
                </a:solidFill>
              </a:rPr>
              <a:t>group</a:t>
            </a:r>
          </a:p>
          <a:p>
            <a:pPr lvl="2"/>
            <a:r>
              <a:rPr lang="en-US" dirty="0" smtClean="0">
                <a:solidFill>
                  <a:schemeClr val="tx1"/>
                </a:solidFill>
              </a:rPr>
              <a:t>In fact, in the negative frame, they were more risk-averse.</a:t>
            </a:r>
          </a:p>
          <a:p>
            <a:pPr marL="640080" lvl="2" indent="0">
              <a:buNone/>
            </a:pPr>
            <a:endParaRPr lang="en-US" dirty="0" smtClean="0">
              <a:solidFill>
                <a:schemeClr val="tx1"/>
              </a:solidFill>
            </a:endParaRPr>
          </a:p>
          <a:p>
            <a:pPr marL="320040" lvl="1" indent="0">
              <a:buNone/>
            </a:pPr>
            <a:r>
              <a:rPr lang="en-US" sz="2400" b="1" dirty="0" smtClean="0">
                <a:solidFill>
                  <a:schemeClr val="accent1"/>
                </a:solidFill>
              </a:rPr>
              <a:t>Why this might be: </a:t>
            </a:r>
          </a:p>
          <a:p>
            <a:r>
              <a:rPr lang="en-US" sz="2000" dirty="0" smtClean="0"/>
              <a:t>We </a:t>
            </a:r>
            <a:r>
              <a:rPr lang="en-US" sz="2000" dirty="0" smtClean="0"/>
              <a:t>used a different task than studies done in the past: saving lives vs. doing something for oneself (gambling or driving). </a:t>
            </a:r>
          </a:p>
          <a:p>
            <a:endParaRPr lang="en-US" dirty="0"/>
          </a:p>
        </p:txBody>
      </p:sp>
    </p:spTree>
    <p:extLst>
      <p:ext uri="{BB962C8B-B14F-4D97-AF65-F5344CB8AC3E}">
        <p14:creationId xmlns:p14="http://schemas.microsoft.com/office/powerpoint/2010/main" val="784618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a:t>
            </a:r>
            <a:endParaRPr lang="en-US" dirty="0"/>
          </a:p>
        </p:txBody>
      </p:sp>
      <p:sp>
        <p:nvSpPr>
          <p:cNvPr id="3" name="Content Placeholder 2"/>
          <p:cNvSpPr>
            <a:spLocks noGrp="1"/>
          </p:cNvSpPr>
          <p:nvPr>
            <p:ph idx="1"/>
          </p:nvPr>
        </p:nvSpPr>
        <p:spPr>
          <a:xfrm>
            <a:off x="685800" y="1143000"/>
            <a:ext cx="7543800" cy="4114800"/>
          </a:xfrm>
        </p:spPr>
        <p:txBody>
          <a:bodyPr>
            <a:normAutofit/>
          </a:bodyPr>
          <a:lstStyle/>
          <a:p>
            <a:r>
              <a:rPr lang="en-US" sz="2200" dirty="0" smtClean="0"/>
              <a:t>Some people placed in the Hard Exam Condition had not been in school for a long time or had not finished </a:t>
            </a:r>
            <a:r>
              <a:rPr lang="en-US" sz="2200" dirty="0" smtClean="0"/>
              <a:t>school</a:t>
            </a:r>
          </a:p>
          <a:p>
            <a:r>
              <a:rPr lang="en-US" sz="2200" dirty="0" smtClean="0"/>
              <a:t>MS </a:t>
            </a:r>
            <a:r>
              <a:rPr lang="en-US" sz="2200" dirty="0"/>
              <a:t>prime may also prime fear of loss for family, which may lead </a:t>
            </a:r>
            <a:r>
              <a:rPr lang="en-US" sz="2200" dirty="0" smtClean="0"/>
              <a:t>people to being </a:t>
            </a:r>
            <a:r>
              <a:rPr lang="en-US" sz="2200" dirty="0"/>
              <a:t>risk-averse</a:t>
            </a:r>
            <a:r>
              <a:rPr lang="en-US" sz="2200" dirty="0" smtClean="0"/>
              <a:t>.</a:t>
            </a:r>
          </a:p>
          <a:p>
            <a:r>
              <a:rPr lang="en-US" sz="2200" dirty="0" smtClean="0"/>
              <a:t>Had </a:t>
            </a:r>
            <a:r>
              <a:rPr lang="en-US" sz="2200" dirty="0" smtClean="0"/>
              <a:t>a lot more female participants than males</a:t>
            </a:r>
          </a:p>
          <a:p>
            <a:pPr lvl="1"/>
            <a:r>
              <a:rPr lang="en-US" dirty="0" smtClean="0"/>
              <a:t>Studies have shown that males tend to partake in more risky behaviors than females (Gil, 2005; </a:t>
            </a:r>
            <a:r>
              <a:rPr lang="en-US" dirty="0" err="1" smtClean="0"/>
              <a:t>Pawlowski</a:t>
            </a:r>
            <a:r>
              <a:rPr lang="en-US" dirty="0" smtClean="0"/>
              <a:t>, </a:t>
            </a:r>
            <a:r>
              <a:rPr lang="en-US" dirty="0" err="1" smtClean="0"/>
              <a:t>Atwal</a:t>
            </a:r>
            <a:r>
              <a:rPr lang="en-US" dirty="0" smtClean="0"/>
              <a:t>, &amp; Dunbar, 2008; and </a:t>
            </a:r>
            <a:r>
              <a:rPr lang="en-US" dirty="0" err="1" smtClean="0"/>
              <a:t>Leijenhorst</a:t>
            </a:r>
            <a:r>
              <a:rPr lang="en-US" dirty="0" smtClean="0"/>
              <a:t>, </a:t>
            </a:r>
            <a:r>
              <a:rPr lang="en-US" dirty="0" err="1" smtClean="0"/>
              <a:t>Westenberg</a:t>
            </a:r>
            <a:r>
              <a:rPr lang="en-US" dirty="0" smtClean="0"/>
              <a:t>, &amp; Crone, 2008)</a:t>
            </a:r>
          </a:p>
          <a:p>
            <a:endParaRPr lang="en-US" dirty="0" smtClean="0"/>
          </a:p>
          <a:p>
            <a:pPr marL="0" indent="0">
              <a:buNone/>
            </a:pPr>
            <a:endParaRPr lang="en-US" dirty="0"/>
          </a:p>
        </p:txBody>
      </p:sp>
    </p:spTree>
    <p:extLst>
      <p:ext uri="{BB962C8B-B14F-4D97-AF65-F5344CB8AC3E}">
        <p14:creationId xmlns:p14="http://schemas.microsoft.com/office/powerpoint/2010/main" val="2995701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685800"/>
            <a:ext cx="7620000" cy="4495800"/>
          </a:xfrm>
        </p:spPr>
      </p:pic>
    </p:spTree>
    <p:extLst>
      <p:ext uri="{BB962C8B-B14F-4D97-AF65-F5344CB8AC3E}">
        <p14:creationId xmlns:p14="http://schemas.microsoft.com/office/powerpoint/2010/main" val="370660167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heartman.com/minnesota-insurance-news/wp-content/uploads/2012/05/Distracted-driving-5.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7970" y="907288"/>
            <a:ext cx="4106431" cy="290271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idx="4294967295"/>
          </p:nvPr>
        </p:nvPicPr>
        <p:blipFill>
          <a:blip r:embed="rId5">
            <a:extLst>
              <a:ext uri="{28A0092B-C50C-407E-A947-70E740481C1C}">
                <a14:useLocalDpi xmlns:a14="http://schemas.microsoft.com/office/drawing/2010/main" val="0"/>
              </a:ext>
            </a:extLst>
          </a:blip>
          <a:stretch>
            <a:fillRect/>
          </a:stretch>
        </p:blipFill>
        <p:spPr>
          <a:xfrm>
            <a:off x="0" y="914400"/>
            <a:ext cx="4572000" cy="3429000"/>
          </a:xfrm>
        </p:spPr>
      </p:pic>
      <p:pic>
        <p:nvPicPr>
          <p:cNvPr id="2052" name="Picture 4" descr="C:\Users\PSYCHLAB14\Pictures\mortality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733800"/>
            <a:ext cx="35814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SYCHLAB14\Pictures\mortality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038600"/>
            <a:ext cx="46101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SYCHLAB14\Pictures\mortality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542795"/>
            <a:ext cx="4295775" cy="36482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SYCHLAB14\Pictures\mortality4.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186" y="2590800"/>
            <a:ext cx="4473784" cy="360343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PSYCHLAB14\Pictures\mortality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6349" y="1304925"/>
            <a:ext cx="57150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dingo.care2.com/pictures/c2c/share/13/135/586/1358693_370.jpg"/>
          <p:cNvPicPr/>
          <p:nvPr/>
        </p:nvPicPr>
        <p:blipFill>
          <a:blip r:embed="rId11">
            <a:extLst>
              <a:ext uri="{28A0092B-C50C-407E-A947-70E740481C1C}">
                <a14:useLocalDpi xmlns:a14="http://schemas.microsoft.com/office/drawing/2010/main" val="0"/>
              </a:ext>
            </a:extLst>
          </a:blip>
          <a:srcRect/>
          <a:stretch>
            <a:fillRect/>
          </a:stretch>
        </p:blipFill>
        <p:spPr bwMode="auto">
          <a:xfrm>
            <a:off x="2691764" y="760260"/>
            <a:ext cx="4623435" cy="4268940"/>
          </a:xfrm>
          <a:prstGeom prst="rect">
            <a:avLst/>
          </a:prstGeom>
          <a:noFill/>
          <a:ln>
            <a:noFill/>
          </a:ln>
        </p:spPr>
      </p:pic>
      <p:pic>
        <p:nvPicPr>
          <p:cNvPr id="17" name="Picture 16" descr="http://i.istockimg.com/file_thumbview_approve/9233529/2/stock-photo-9233529-swine-influenza-a-h1n1-flu-pandemic-headlines-v.jpg"/>
          <p:cNvPicPr/>
          <p:nvPr/>
        </p:nvPicPr>
        <p:blipFill>
          <a:blip r:embed="rId12">
            <a:extLst>
              <a:ext uri="{28A0092B-C50C-407E-A947-70E740481C1C}">
                <a14:useLocalDpi xmlns:a14="http://schemas.microsoft.com/office/drawing/2010/main" val="0"/>
              </a:ext>
            </a:extLst>
          </a:blip>
          <a:srcRect/>
          <a:stretch>
            <a:fillRect/>
          </a:stretch>
        </p:blipFill>
        <p:spPr bwMode="auto">
          <a:xfrm>
            <a:off x="3339752" y="2234136"/>
            <a:ext cx="5312728" cy="3498215"/>
          </a:xfrm>
          <a:prstGeom prst="rect">
            <a:avLst/>
          </a:prstGeom>
          <a:noFill/>
          <a:ln>
            <a:noFill/>
          </a:ln>
        </p:spPr>
      </p:pic>
      <p:pic>
        <p:nvPicPr>
          <p:cNvPr id="1028" name="Picture 4" descr="http://wtvg.images.worldnow.com/images/543193_G.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8456" y="1762740"/>
            <a:ext cx="4615543" cy="346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643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53"/>
                                        </p:tgtEl>
                                        <p:attrNameLst>
                                          <p:attrName>style.visibility</p:attrName>
                                        </p:attrNameLst>
                                      </p:cBhvr>
                                      <p:to>
                                        <p:strVal val="visible"/>
                                      </p:to>
                                    </p:set>
                                    <p:anim calcmode="lin" valueType="num">
                                      <p:cBhvr additive="base">
                                        <p:cTn id="16" dur="500" fill="hold"/>
                                        <p:tgtEl>
                                          <p:spTgt spid="2053"/>
                                        </p:tgtEl>
                                        <p:attrNameLst>
                                          <p:attrName>ppt_x</p:attrName>
                                        </p:attrNameLst>
                                      </p:cBhvr>
                                      <p:tavLst>
                                        <p:tav tm="0">
                                          <p:val>
                                            <p:strVal val="#ppt_x"/>
                                          </p:val>
                                        </p:tav>
                                        <p:tav tm="100000">
                                          <p:val>
                                            <p:strVal val="#ppt_x"/>
                                          </p:val>
                                        </p:tav>
                                      </p:tavLst>
                                    </p:anim>
                                    <p:anim calcmode="lin" valueType="num">
                                      <p:cBhvr additive="base">
                                        <p:cTn id="17"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Effect transition="in" filter="fade">
                                      <p:cBhvr>
                                        <p:cTn id="5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 Salience</a:t>
            </a:r>
            <a:endParaRPr lang="en-US" dirty="0"/>
          </a:p>
        </p:txBody>
      </p:sp>
      <p:sp>
        <p:nvSpPr>
          <p:cNvPr id="3" name="Content Placeholder 2"/>
          <p:cNvSpPr>
            <a:spLocks noGrp="1"/>
          </p:cNvSpPr>
          <p:nvPr>
            <p:ph idx="1"/>
          </p:nvPr>
        </p:nvSpPr>
        <p:spPr>
          <a:xfrm>
            <a:off x="762000" y="838200"/>
            <a:ext cx="7543800" cy="5181600"/>
          </a:xfrm>
        </p:spPr>
        <p:txBody>
          <a:bodyPr>
            <a:normAutofit/>
          </a:bodyPr>
          <a:lstStyle/>
          <a:p>
            <a:pPr>
              <a:buFont typeface="Wingdings" pitchFamily="2" charset="2"/>
              <a:buChar char="v"/>
            </a:pPr>
            <a:r>
              <a:rPr lang="en-US" dirty="0" smtClean="0"/>
              <a:t>Mortality salience is the activation of thoughts about one’s own death. </a:t>
            </a:r>
            <a:endParaRPr lang="en-US" dirty="0"/>
          </a:p>
          <a:p>
            <a:pPr>
              <a:buFont typeface="Wingdings" pitchFamily="2" charset="2"/>
              <a:buChar char="v"/>
            </a:pPr>
            <a:endParaRPr lang="en-US" dirty="0" smtClean="0"/>
          </a:p>
          <a:p>
            <a:pPr>
              <a:buFont typeface="Wingdings" pitchFamily="2" charset="2"/>
              <a:buChar char="v"/>
            </a:pPr>
            <a:r>
              <a:rPr lang="en-US" dirty="0"/>
              <a:t>I</a:t>
            </a:r>
            <a:r>
              <a:rPr lang="en-US" dirty="0" smtClean="0"/>
              <a:t>n </a:t>
            </a:r>
            <a:r>
              <a:rPr lang="en-US" dirty="0"/>
              <a:t>order to manage the negative emotions that mortality salience </a:t>
            </a:r>
            <a:r>
              <a:rPr lang="en-US" dirty="0" smtClean="0"/>
              <a:t>induces, participants: </a:t>
            </a:r>
            <a:endParaRPr lang="en-US" sz="1800" dirty="0" smtClean="0">
              <a:solidFill>
                <a:schemeClr val="tx1"/>
              </a:solidFill>
            </a:endParaRPr>
          </a:p>
          <a:p>
            <a:pPr lvl="1"/>
            <a:r>
              <a:rPr lang="en-US" sz="2000" dirty="0" smtClean="0">
                <a:solidFill>
                  <a:schemeClr val="tx1"/>
                </a:solidFill>
              </a:rPr>
              <a:t>Favor in-groups more than out-groups (Greenberg et al., 1994).</a:t>
            </a:r>
          </a:p>
          <a:p>
            <a:pPr lvl="1"/>
            <a:r>
              <a:rPr lang="en-US" sz="2000" dirty="0" smtClean="0">
                <a:solidFill>
                  <a:schemeClr val="tx1"/>
                </a:solidFill>
              </a:rPr>
              <a:t>Report an increased desire to use harsh punishments for minor moral transgressions (Pyszczynski et al., 2003). </a:t>
            </a:r>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234688447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Asian Disease Problem</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US" dirty="0"/>
              <a:t>Asian Disease Problem</a:t>
            </a:r>
          </a:p>
          <a:p>
            <a:pPr lvl="1"/>
            <a:r>
              <a:rPr lang="en-US" sz="2100" dirty="0"/>
              <a:t>Imagine that the U.S. is preparing for the outbreak of an unusual Asian disease, which is expected to kill 600 people. Two alternative programs to combat the disease have been proposed, assume that the exact scientific estimates of the consequences of the programs are as follows. </a:t>
            </a:r>
          </a:p>
          <a:p>
            <a:pPr marL="640080" lvl="2" indent="0">
              <a:buNone/>
            </a:pPr>
            <a:r>
              <a:rPr lang="en-US" dirty="0">
                <a:solidFill>
                  <a:srgbClr val="C00000"/>
                </a:solidFill>
              </a:rPr>
              <a:t>1. </a:t>
            </a:r>
            <a:r>
              <a:rPr lang="en-US" dirty="0"/>
              <a:t>If Program A is adopted, 200 people will be </a:t>
            </a:r>
            <a:r>
              <a:rPr lang="en-US" dirty="0">
                <a:solidFill>
                  <a:srgbClr val="C00000"/>
                </a:solidFill>
              </a:rPr>
              <a:t>saved</a:t>
            </a:r>
            <a:r>
              <a:rPr lang="en-US" dirty="0"/>
              <a:t>. </a:t>
            </a:r>
          </a:p>
          <a:p>
            <a:pPr marL="640080" lvl="2" indent="0">
              <a:buNone/>
            </a:pPr>
            <a:r>
              <a:rPr lang="en-US" dirty="0">
                <a:solidFill>
                  <a:srgbClr val="C00000"/>
                </a:solidFill>
              </a:rPr>
              <a:t>2. </a:t>
            </a:r>
            <a:r>
              <a:rPr lang="en-US" dirty="0"/>
              <a:t>If Program B is adopted, there is 1/3 probability that 600 people </a:t>
            </a:r>
            <a:r>
              <a:rPr lang="en-US" dirty="0" smtClean="0"/>
              <a:t>  	will </a:t>
            </a:r>
            <a:r>
              <a:rPr lang="en-US" dirty="0"/>
              <a:t>be </a:t>
            </a:r>
            <a:r>
              <a:rPr lang="en-US" dirty="0" smtClean="0"/>
              <a:t>saved </a:t>
            </a:r>
            <a:r>
              <a:rPr lang="en-US" dirty="0"/>
              <a:t>and 2/3 probability that no people will be </a:t>
            </a:r>
            <a:r>
              <a:rPr lang="en-US" dirty="0">
                <a:solidFill>
                  <a:srgbClr val="C00000"/>
                </a:solidFill>
              </a:rPr>
              <a:t>saved</a:t>
            </a:r>
            <a:r>
              <a:rPr lang="en-US" dirty="0"/>
              <a:t>. </a:t>
            </a:r>
          </a:p>
          <a:p>
            <a:pPr lvl="2"/>
            <a:endParaRPr lang="en-US" dirty="0"/>
          </a:p>
          <a:p>
            <a:pPr marL="640080" lvl="2" indent="0">
              <a:buNone/>
            </a:pPr>
            <a:r>
              <a:rPr lang="en-US" dirty="0">
                <a:solidFill>
                  <a:srgbClr val="C00000"/>
                </a:solidFill>
              </a:rPr>
              <a:t>1. </a:t>
            </a:r>
            <a:r>
              <a:rPr lang="en-US" dirty="0"/>
              <a:t>If Program C is adopted, 400 people will </a:t>
            </a:r>
            <a:r>
              <a:rPr lang="en-US" dirty="0">
                <a:solidFill>
                  <a:srgbClr val="C00000"/>
                </a:solidFill>
              </a:rPr>
              <a:t>die</a:t>
            </a:r>
            <a:r>
              <a:rPr lang="en-US" dirty="0"/>
              <a:t>.</a:t>
            </a:r>
          </a:p>
          <a:p>
            <a:pPr marL="640080" lvl="2" indent="0">
              <a:buNone/>
            </a:pPr>
            <a:r>
              <a:rPr lang="en-US" dirty="0">
                <a:solidFill>
                  <a:srgbClr val="C00000"/>
                </a:solidFill>
              </a:rPr>
              <a:t>2. </a:t>
            </a:r>
            <a:r>
              <a:rPr lang="en-US" dirty="0"/>
              <a:t>If Program D is adopted, there is 1/3 probability that no people </a:t>
            </a:r>
            <a:r>
              <a:rPr lang="en-US" dirty="0" smtClean="0"/>
              <a:t>	will </a:t>
            </a:r>
            <a:r>
              <a:rPr lang="en-US" dirty="0"/>
              <a:t>die and 2/3 probability that 600 people will </a:t>
            </a:r>
            <a:r>
              <a:rPr lang="en-US" dirty="0">
                <a:solidFill>
                  <a:srgbClr val="C00000"/>
                </a:solidFill>
              </a:rPr>
              <a:t>die</a:t>
            </a:r>
            <a:r>
              <a:rPr lang="en-US" dirty="0"/>
              <a:t>.</a:t>
            </a:r>
          </a:p>
          <a:p>
            <a:endParaRPr lang="en-US" dirty="0"/>
          </a:p>
        </p:txBody>
      </p:sp>
    </p:spTree>
    <p:extLst>
      <p:ext uri="{BB962C8B-B14F-4D97-AF65-F5344CB8AC3E}">
        <p14:creationId xmlns:p14="http://schemas.microsoft.com/office/powerpoint/2010/main" val="3978552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Effect</a:t>
            </a:r>
            <a:endParaRPr lang="en-US" dirty="0"/>
          </a:p>
        </p:txBody>
      </p:sp>
      <p:sp>
        <p:nvSpPr>
          <p:cNvPr id="3" name="Content Placeholder 2"/>
          <p:cNvSpPr>
            <a:spLocks noGrp="1"/>
          </p:cNvSpPr>
          <p:nvPr>
            <p:ph idx="1"/>
          </p:nvPr>
        </p:nvSpPr>
        <p:spPr>
          <a:xfrm>
            <a:off x="762000" y="685800"/>
            <a:ext cx="7543800" cy="4724400"/>
          </a:xfrm>
        </p:spPr>
        <p:txBody>
          <a:bodyPr>
            <a:normAutofit/>
          </a:bodyPr>
          <a:lstStyle/>
          <a:p>
            <a:pPr marL="45720" indent="0">
              <a:buNone/>
            </a:pPr>
            <a:r>
              <a:rPr lang="en-US" dirty="0" smtClean="0">
                <a:solidFill>
                  <a:schemeClr val="tx1"/>
                </a:solidFill>
              </a:rPr>
              <a:t>The way participants respond to such tasks are seen to be effected by:</a:t>
            </a:r>
          </a:p>
          <a:p>
            <a:pPr marL="388620" indent="-342900">
              <a:buFont typeface="Wingdings" pitchFamily="2" charset="2"/>
              <a:buChar char="v"/>
            </a:pPr>
            <a:r>
              <a:rPr lang="en-US" sz="2000" dirty="0" smtClean="0">
                <a:solidFill>
                  <a:schemeClr val="tx1"/>
                </a:solidFill>
              </a:rPr>
              <a:t>The Framing Effect</a:t>
            </a:r>
            <a:r>
              <a:rPr lang="en-US" sz="1600" dirty="0" smtClean="0">
                <a:solidFill>
                  <a:schemeClr val="tx1"/>
                </a:solidFill>
              </a:rPr>
              <a:t> </a:t>
            </a:r>
          </a:p>
          <a:p>
            <a:pPr lvl="3"/>
            <a:r>
              <a:rPr lang="en-US" dirty="0">
                <a:solidFill>
                  <a:schemeClr val="tx1"/>
                </a:solidFill>
              </a:rPr>
              <a:t>Framing is how </a:t>
            </a:r>
            <a:r>
              <a:rPr lang="en-US" dirty="0" smtClean="0">
                <a:solidFill>
                  <a:schemeClr val="tx1"/>
                </a:solidFill>
              </a:rPr>
              <a:t>a scenario is worded; negative/positive</a:t>
            </a:r>
            <a:r>
              <a:rPr lang="en-US" dirty="0">
                <a:solidFill>
                  <a:schemeClr val="tx1"/>
                </a:solidFill>
              </a:rPr>
              <a:t>. </a:t>
            </a:r>
          </a:p>
          <a:p>
            <a:pPr lvl="3"/>
            <a:r>
              <a:rPr lang="en-US" dirty="0" smtClean="0">
                <a:solidFill>
                  <a:schemeClr val="tx1"/>
                </a:solidFill>
              </a:rPr>
              <a:t>The framing effect has found people choose more risky options in the negative frame. </a:t>
            </a:r>
          </a:p>
          <a:p>
            <a:pPr lvl="4"/>
            <a:r>
              <a:rPr lang="en-US" sz="1600" dirty="0" smtClean="0">
                <a:solidFill>
                  <a:schemeClr val="tx1"/>
                </a:solidFill>
              </a:rPr>
              <a:t>Tversky &amp; Kahneman, 1986</a:t>
            </a:r>
          </a:p>
          <a:p>
            <a:pPr lvl="4"/>
            <a:r>
              <a:rPr lang="en-US" sz="1600" dirty="0" smtClean="0">
                <a:solidFill>
                  <a:schemeClr val="tx1"/>
                </a:solidFill>
              </a:rPr>
              <a:t>Cassotti et al., 2012</a:t>
            </a:r>
          </a:p>
        </p:txBody>
      </p:sp>
    </p:spTree>
    <p:extLst>
      <p:ext uri="{BB962C8B-B14F-4D97-AF65-F5344CB8AC3E}">
        <p14:creationId xmlns:p14="http://schemas.microsoft.com/office/powerpoint/2010/main" val="2231291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00600"/>
            <a:ext cx="8686800" cy="1371600"/>
          </a:xfrm>
        </p:spPr>
        <p:txBody>
          <a:bodyPr>
            <a:noAutofit/>
          </a:bodyPr>
          <a:lstStyle/>
          <a:p>
            <a:r>
              <a:rPr lang="en-US" sz="3700" dirty="0" smtClean="0"/>
              <a:t>Negative Emotions Lead to More Risk-Taking</a:t>
            </a:r>
            <a:endParaRPr lang="en-US" sz="3700"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Emotions</a:t>
            </a:r>
            <a:endParaRPr lang="en-US" sz="2000" dirty="0" smtClean="0">
              <a:solidFill>
                <a:schemeClr val="tx1"/>
              </a:solidFill>
            </a:endParaRPr>
          </a:p>
          <a:p>
            <a:pPr lvl="1"/>
            <a:r>
              <a:rPr lang="en-US" dirty="0" smtClean="0">
                <a:solidFill>
                  <a:schemeClr val="tx1"/>
                </a:solidFill>
              </a:rPr>
              <a:t>Participants </a:t>
            </a:r>
            <a:r>
              <a:rPr lang="en-US" dirty="0">
                <a:solidFill>
                  <a:schemeClr val="tx1"/>
                </a:solidFill>
              </a:rPr>
              <a:t>primed with negative emotions were more likely to choose the risky </a:t>
            </a:r>
            <a:r>
              <a:rPr lang="en-US" dirty="0" smtClean="0">
                <a:solidFill>
                  <a:schemeClr val="tx1"/>
                </a:solidFill>
              </a:rPr>
              <a:t>option (</a:t>
            </a:r>
            <a:r>
              <a:rPr lang="en-US" dirty="0" err="1" smtClean="0">
                <a:solidFill>
                  <a:schemeClr val="tx1"/>
                </a:solidFill>
              </a:rPr>
              <a:t>Cassotti</a:t>
            </a:r>
            <a:r>
              <a:rPr lang="en-US" dirty="0" smtClean="0">
                <a:solidFill>
                  <a:schemeClr val="tx1"/>
                </a:solidFill>
              </a:rPr>
              <a:t> et al, 2012).</a:t>
            </a:r>
            <a:endParaRPr lang="en-US" dirty="0">
              <a:solidFill>
                <a:schemeClr val="tx1"/>
              </a:solidFill>
            </a:endParaRPr>
          </a:p>
          <a:p>
            <a:pPr lvl="3"/>
            <a:r>
              <a:rPr lang="en-US" dirty="0">
                <a:solidFill>
                  <a:schemeClr val="tx1"/>
                </a:solidFill>
              </a:rPr>
              <a:t>When primed with positive emotions, the framing task no longer had an effect. </a:t>
            </a:r>
            <a:endParaRPr lang="en-US" dirty="0" smtClean="0">
              <a:solidFill>
                <a:schemeClr val="tx1"/>
              </a:solidFill>
            </a:endParaRPr>
          </a:p>
          <a:p>
            <a:pPr lvl="1"/>
            <a:r>
              <a:rPr lang="en-US" dirty="0" smtClean="0">
                <a:solidFill>
                  <a:schemeClr val="tx1"/>
                </a:solidFill>
              </a:rPr>
              <a:t>The induction of negative affect increased people’s tendency to choose high-risk, high-payoff options (</a:t>
            </a:r>
            <a:r>
              <a:rPr lang="en-US" dirty="0" err="1" smtClean="0">
                <a:solidFill>
                  <a:schemeClr val="tx1"/>
                </a:solidFill>
              </a:rPr>
              <a:t>Leith</a:t>
            </a:r>
            <a:r>
              <a:rPr lang="en-US" dirty="0" smtClean="0">
                <a:solidFill>
                  <a:schemeClr val="tx1"/>
                </a:solidFill>
              </a:rPr>
              <a:t> and Baumeister, 1996)</a:t>
            </a:r>
            <a:endParaRPr lang="en-US" dirty="0">
              <a:solidFill>
                <a:srgbClr val="FF0000"/>
              </a:solidFill>
            </a:endParaRPr>
          </a:p>
        </p:txBody>
      </p:sp>
    </p:spTree>
    <p:extLst>
      <p:ext uri="{BB962C8B-B14F-4D97-AF65-F5344CB8AC3E}">
        <p14:creationId xmlns:p14="http://schemas.microsoft.com/office/powerpoint/2010/main" val="3904066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Decision Making </a:t>
            </a:r>
            <a:endParaRPr lang="en-US" dirty="0"/>
          </a:p>
        </p:txBody>
      </p:sp>
      <p:sp>
        <p:nvSpPr>
          <p:cNvPr id="3" name="Content Placeholder 2"/>
          <p:cNvSpPr>
            <a:spLocks noGrp="1"/>
          </p:cNvSpPr>
          <p:nvPr>
            <p:ph idx="1"/>
          </p:nvPr>
        </p:nvSpPr>
        <p:spPr>
          <a:xfrm>
            <a:off x="762000" y="685800"/>
            <a:ext cx="7543800" cy="5410200"/>
          </a:xfrm>
        </p:spPr>
        <p:txBody>
          <a:bodyPr/>
          <a:lstStyle/>
          <a:p>
            <a:pPr lvl="1"/>
            <a:r>
              <a:rPr lang="en-US" dirty="0" smtClean="0">
                <a:solidFill>
                  <a:schemeClr val="tx1"/>
                </a:solidFill>
              </a:rPr>
              <a:t>Ben-Ari </a:t>
            </a:r>
            <a:r>
              <a:rPr lang="en-US" dirty="0">
                <a:solidFill>
                  <a:schemeClr val="tx1"/>
                </a:solidFill>
              </a:rPr>
              <a:t>(2000) </a:t>
            </a:r>
            <a:endParaRPr lang="en-US" dirty="0" smtClean="0">
              <a:solidFill>
                <a:schemeClr val="tx1"/>
              </a:solidFill>
            </a:endParaRPr>
          </a:p>
          <a:p>
            <a:pPr lvl="2"/>
            <a:r>
              <a:rPr lang="en-US" dirty="0" smtClean="0"/>
              <a:t>Findings </a:t>
            </a:r>
            <a:r>
              <a:rPr lang="en-US" dirty="0"/>
              <a:t>show that induction of mortality salience led to more risky driving among individuals who perceived driving as relevant to their self-esteem.</a:t>
            </a:r>
            <a:r>
              <a:rPr lang="en-US" b="1" dirty="0"/>
              <a:t> </a:t>
            </a:r>
            <a:endParaRPr lang="en-US" dirty="0">
              <a:solidFill>
                <a:schemeClr val="tx1"/>
              </a:solidFill>
            </a:endParaRPr>
          </a:p>
          <a:p>
            <a:pPr lvl="1"/>
            <a:r>
              <a:rPr lang="en-US" dirty="0">
                <a:solidFill>
                  <a:schemeClr val="tx1"/>
                </a:solidFill>
              </a:rPr>
              <a:t>Hart </a:t>
            </a:r>
            <a:r>
              <a:rPr lang="en-US" dirty="0" smtClean="0">
                <a:solidFill>
                  <a:schemeClr val="tx1"/>
                </a:solidFill>
              </a:rPr>
              <a:t>et </a:t>
            </a:r>
            <a:r>
              <a:rPr lang="en-US" dirty="0">
                <a:solidFill>
                  <a:schemeClr val="tx1"/>
                </a:solidFill>
              </a:rPr>
              <a:t>al. (2010) </a:t>
            </a:r>
            <a:endParaRPr lang="en-US" dirty="0" smtClean="0">
              <a:solidFill>
                <a:schemeClr val="tx1"/>
              </a:solidFill>
            </a:endParaRPr>
          </a:p>
          <a:p>
            <a:pPr lvl="2"/>
            <a:r>
              <a:rPr lang="en-US" dirty="0"/>
              <a:t>P</a:t>
            </a:r>
            <a:r>
              <a:rPr lang="en-US" dirty="0" smtClean="0"/>
              <a:t>articipants </a:t>
            </a:r>
            <a:r>
              <a:rPr lang="en-US" dirty="0"/>
              <a:t>in the MS condition made more risky decisions than </a:t>
            </a:r>
            <a:r>
              <a:rPr lang="en-US" dirty="0" smtClean="0"/>
              <a:t>control </a:t>
            </a:r>
            <a:r>
              <a:rPr lang="it-IT" dirty="0" smtClean="0"/>
              <a:t>participants</a:t>
            </a:r>
          </a:p>
          <a:p>
            <a:pPr marL="1143000" lvl="4" indent="0">
              <a:buNone/>
            </a:pPr>
            <a:endParaRPr lang="en-US" dirty="0" smtClean="0"/>
          </a:p>
          <a:p>
            <a:endParaRPr lang="en-US" dirty="0"/>
          </a:p>
        </p:txBody>
      </p:sp>
    </p:spTree>
    <p:extLst>
      <p:ext uri="{BB962C8B-B14F-4D97-AF65-F5344CB8AC3E}">
        <p14:creationId xmlns:p14="http://schemas.microsoft.com/office/powerpoint/2010/main" val="2343231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Research Questions</a:t>
            </a:r>
            <a:endParaRPr lang="en-US" dirty="0"/>
          </a:p>
        </p:txBody>
      </p:sp>
      <p:sp>
        <p:nvSpPr>
          <p:cNvPr id="3" name="Content Placeholder 2"/>
          <p:cNvSpPr>
            <a:spLocks noGrp="1"/>
          </p:cNvSpPr>
          <p:nvPr>
            <p:ph idx="1"/>
          </p:nvPr>
        </p:nvSpPr>
        <p:spPr>
          <a:xfrm>
            <a:off x="304800" y="685800"/>
            <a:ext cx="8305800" cy="4648200"/>
          </a:xfrm>
        </p:spPr>
        <p:txBody>
          <a:bodyPr>
            <a:normAutofit/>
          </a:bodyPr>
          <a:lstStyle/>
          <a:p>
            <a:pPr>
              <a:buFont typeface="Wingdings" pitchFamily="2" charset="2"/>
              <a:buChar char="v"/>
            </a:pPr>
            <a:r>
              <a:rPr lang="en-US" dirty="0">
                <a:solidFill>
                  <a:schemeClr val="tx1"/>
                </a:solidFill>
              </a:rPr>
              <a:t>How does mortality salience influence people’s decisions on a framing task? </a:t>
            </a:r>
            <a:endParaRPr lang="en-US" dirty="0" smtClean="0">
              <a:solidFill>
                <a:schemeClr val="tx1"/>
              </a:solidFill>
            </a:endParaRPr>
          </a:p>
          <a:p>
            <a:pPr marL="320040" lvl="1" indent="0">
              <a:buNone/>
            </a:pPr>
            <a:r>
              <a:rPr lang="en-US" dirty="0" smtClean="0">
                <a:solidFill>
                  <a:schemeClr val="tx1"/>
                </a:solidFill>
              </a:rPr>
              <a:t>    1. Does </a:t>
            </a:r>
            <a:r>
              <a:rPr lang="en-US" dirty="0">
                <a:solidFill>
                  <a:schemeClr val="tx1"/>
                </a:solidFill>
              </a:rPr>
              <a:t>the framing effect hold, increase, or diminish when people </a:t>
            </a:r>
            <a:r>
              <a:rPr lang="en-US" dirty="0" smtClean="0">
                <a:solidFill>
                  <a:schemeClr val="tx1"/>
                </a:solidFill>
              </a:rPr>
              <a:t>     </a:t>
            </a:r>
          </a:p>
          <a:p>
            <a:pPr marL="320040" lvl="1" indent="0">
              <a:buNone/>
            </a:pPr>
            <a:r>
              <a:rPr lang="en-US" dirty="0">
                <a:solidFill>
                  <a:schemeClr val="tx1"/>
                </a:solidFill>
              </a:rPr>
              <a:t>	</a:t>
            </a:r>
            <a:r>
              <a:rPr lang="en-US" dirty="0" smtClean="0">
                <a:solidFill>
                  <a:schemeClr val="tx1"/>
                </a:solidFill>
              </a:rPr>
              <a:t>are </a:t>
            </a:r>
            <a:r>
              <a:rPr lang="en-US" dirty="0">
                <a:solidFill>
                  <a:schemeClr val="tx1"/>
                </a:solidFill>
              </a:rPr>
              <a:t>asked to think about their own death? </a:t>
            </a:r>
            <a:endParaRPr lang="en-US" dirty="0" smtClean="0">
              <a:solidFill>
                <a:schemeClr val="tx1"/>
              </a:solidFill>
            </a:endParaRPr>
          </a:p>
          <a:p>
            <a:pPr lvl="4"/>
            <a:r>
              <a:rPr lang="en-US" dirty="0" smtClean="0">
                <a:solidFill>
                  <a:schemeClr val="tx1"/>
                </a:solidFill>
              </a:rPr>
              <a:t>Previous research suggests the </a:t>
            </a:r>
            <a:r>
              <a:rPr lang="en-US" dirty="0">
                <a:solidFill>
                  <a:schemeClr val="tx1"/>
                </a:solidFill>
              </a:rPr>
              <a:t>framing effect will be stronger in the mortality salience group -- because the emotions engendered by this are really negative</a:t>
            </a:r>
            <a:r>
              <a:rPr lang="en-US" dirty="0" smtClean="0">
                <a:solidFill>
                  <a:schemeClr val="tx1"/>
                </a:solidFill>
              </a:rPr>
              <a:t>. </a:t>
            </a:r>
            <a:endParaRPr lang="en-US" dirty="0" smtClean="0">
              <a:solidFill>
                <a:schemeClr val="tx1"/>
              </a:solidFill>
            </a:endParaRPr>
          </a:p>
          <a:p>
            <a:pPr marL="320040" lvl="1" indent="0">
              <a:buNone/>
            </a:pPr>
            <a:r>
              <a:rPr lang="en-US" dirty="0" smtClean="0">
                <a:solidFill>
                  <a:srgbClr val="C00000"/>
                </a:solidFill>
              </a:rPr>
              <a:t>    2. </a:t>
            </a:r>
            <a:r>
              <a:rPr lang="en-US" dirty="0" smtClean="0">
                <a:solidFill>
                  <a:schemeClr val="tx1"/>
                </a:solidFill>
              </a:rPr>
              <a:t>Does preference for risky decisions increase or decrease when  </a:t>
            </a:r>
          </a:p>
          <a:p>
            <a:pPr marL="320040" lvl="1" indent="0">
              <a:buNone/>
            </a:pPr>
            <a:r>
              <a:rPr lang="en-US" dirty="0">
                <a:solidFill>
                  <a:schemeClr val="tx1"/>
                </a:solidFill>
              </a:rPr>
              <a:t>	</a:t>
            </a:r>
            <a:r>
              <a:rPr lang="en-US" dirty="0" smtClean="0">
                <a:solidFill>
                  <a:schemeClr val="tx1"/>
                </a:solidFill>
              </a:rPr>
              <a:t>people </a:t>
            </a:r>
            <a:r>
              <a:rPr lang="en-US" dirty="0">
                <a:solidFill>
                  <a:schemeClr val="tx1"/>
                </a:solidFill>
              </a:rPr>
              <a:t>are asked to think about their own </a:t>
            </a:r>
            <a:r>
              <a:rPr lang="en-US" dirty="0" smtClean="0">
                <a:solidFill>
                  <a:schemeClr val="tx1"/>
                </a:solidFill>
              </a:rPr>
              <a:t>death?</a:t>
            </a:r>
            <a:endParaRPr lang="en-US" dirty="0">
              <a:solidFill>
                <a:schemeClr val="tx1"/>
              </a:solidFill>
            </a:endParaRPr>
          </a:p>
          <a:p>
            <a:pPr lvl="4"/>
            <a:r>
              <a:rPr lang="en-US" dirty="0" smtClean="0">
                <a:solidFill>
                  <a:schemeClr val="tx1"/>
                </a:solidFill>
              </a:rPr>
              <a:t>Related </a:t>
            </a:r>
            <a:r>
              <a:rPr lang="en-US" dirty="0">
                <a:solidFill>
                  <a:schemeClr val="tx1"/>
                </a:solidFill>
              </a:rPr>
              <a:t>research suggests </a:t>
            </a:r>
            <a:r>
              <a:rPr lang="en-US" dirty="0" smtClean="0">
                <a:solidFill>
                  <a:schemeClr val="tx1"/>
                </a:solidFill>
              </a:rPr>
              <a:t>that mortality salience should produce greater risk-taking, regardless of frame. </a:t>
            </a:r>
            <a:endParaRPr lang="en-US" dirty="0" smtClean="0"/>
          </a:p>
        </p:txBody>
      </p:sp>
    </p:spTree>
    <p:extLst>
      <p:ext uri="{BB962C8B-B14F-4D97-AF65-F5344CB8AC3E}">
        <p14:creationId xmlns:p14="http://schemas.microsoft.com/office/powerpoint/2010/main" val="249978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a:xfrm>
            <a:off x="762000" y="685800"/>
            <a:ext cx="7543800" cy="4648200"/>
          </a:xfrm>
        </p:spPr>
        <p:txBody>
          <a:bodyPr>
            <a:normAutofit fontScale="85000" lnSpcReduction="20000"/>
          </a:bodyPr>
          <a:lstStyle/>
          <a:p>
            <a:pPr>
              <a:buFont typeface="Wingdings" pitchFamily="2" charset="2"/>
              <a:buChar char="v"/>
            </a:pPr>
            <a:r>
              <a:rPr lang="en-US" dirty="0" smtClean="0"/>
              <a:t>Total</a:t>
            </a:r>
          </a:p>
          <a:p>
            <a:pPr lvl="1"/>
            <a:r>
              <a:rPr lang="en-US" dirty="0" smtClean="0"/>
              <a:t>148</a:t>
            </a:r>
          </a:p>
          <a:p>
            <a:pPr marL="0" indent="0">
              <a:buNone/>
            </a:pPr>
            <a:endParaRPr lang="en-US" dirty="0" smtClean="0"/>
          </a:p>
          <a:p>
            <a:pPr>
              <a:buFont typeface="Wingdings" pitchFamily="2" charset="2"/>
              <a:buChar char="v"/>
            </a:pPr>
            <a:r>
              <a:rPr lang="en-US" dirty="0" smtClean="0"/>
              <a:t>Gender</a:t>
            </a:r>
          </a:p>
          <a:p>
            <a:pPr lvl="1"/>
            <a:r>
              <a:rPr lang="en-US" dirty="0"/>
              <a:t>Male</a:t>
            </a:r>
            <a:r>
              <a:rPr lang="en-US" dirty="0" smtClean="0"/>
              <a:t>: 26 %</a:t>
            </a:r>
            <a:endParaRPr lang="en-US" dirty="0"/>
          </a:p>
          <a:p>
            <a:pPr lvl="1"/>
            <a:r>
              <a:rPr lang="en-US" dirty="0" smtClean="0"/>
              <a:t>Female: 74 %</a:t>
            </a:r>
          </a:p>
          <a:p>
            <a:pPr marL="320040" lvl="1" indent="0">
              <a:buNone/>
            </a:pPr>
            <a:endParaRPr lang="en-US" dirty="0" smtClean="0"/>
          </a:p>
          <a:p>
            <a:pPr>
              <a:buFont typeface="Wingdings" pitchFamily="2" charset="2"/>
              <a:buChar char="v"/>
            </a:pPr>
            <a:r>
              <a:rPr lang="en-US" dirty="0" smtClean="0"/>
              <a:t>Ethnicity</a:t>
            </a:r>
          </a:p>
          <a:p>
            <a:pPr lvl="1"/>
            <a:r>
              <a:rPr lang="en-US" dirty="0" smtClean="0"/>
              <a:t>Caucasian: 82% </a:t>
            </a:r>
          </a:p>
          <a:p>
            <a:pPr lvl="1"/>
            <a:r>
              <a:rPr lang="en-US" dirty="0" smtClean="0"/>
              <a:t>African-American: 5%</a:t>
            </a:r>
          </a:p>
          <a:p>
            <a:pPr lvl="1"/>
            <a:r>
              <a:rPr lang="en-US" dirty="0" smtClean="0"/>
              <a:t>Hispanic: 3%</a:t>
            </a:r>
          </a:p>
          <a:p>
            <a:pPr lvl="1"/>
            <a:r>
              <a:rPr lang="en-US" dirty="0" smtClean="0"/>
              <a:t>Asian: 3%</a:t>
            </a:r>
          </a:p>
          <a:p>
            <a:pPr lvl="1"/>
            <a:r>
              <a:rPr lang="en-US" dirty="0" smtClean="0"/>
              <a:t>Other: 7%</a:t>
            </a:r>
          </a:p>
          <a:p>
            <a:pPr marL="320040" lvl="1" indent="0">
              <a:buNone/>
            </a:pPr>
            <a:endParaRPr lang="en-US" dirty="0" smtClean="0"/>
          </a:p>
          <a:p>
            <a:pPr>
              <a:buFont typeface="Wingdings" pitchFamily="2" charset="2"/>
              <a:buChar char="v"/>
            </a:pPr>
            <a:r>
              <a:rPr lang="en-US" dirty="0" smtClean="0"/>
              <a:t>Average Age: 28</a:t>
            </a:r>
          </a:p>
        </p:txBody>
      </p:sp>
    </p:spTree>
    <p:extLst>
      <p:ext uri="{BB962C8B-B14F-4D97-AF65-F5344CB8AC3E}">
        <p14:creationId xmlns:p14="http://schemas.microsoft.com/office/powerpoint/2010/main" val="3545317188"/>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934</TotalTime>
  <Words>1103</Words>
  <Application>Microsoft Office PowerPoint</Application>
  <PresentationFormat>On-screen Show (4:3)</PresentationFormat>
  <Paragraphs>141</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NewsPrint</vt:lpstr>
      <vt:lpstr>The Effects of Mortality Salience on Decision Making Using a Framing Task</vt:lpstr>
      <vt:lpstr>PowerPoint Presentation</vt:lpstr>
      <vt:lpstr>Mortality Salience</vt:lpstr>
      <vt:lpstr>Asian Disease Problem</vt:lpstr>
      <vt:lpstr>Framing Effect</vt:lpstr>
      <vt:lpstr>Negative Emotions Lead to More Risk-Taking</vt:lpstr>
      <vt:lpstr>Decision Making </vt:lpstr>
      <vt:lpstr> Research Questions</vt:lpstr>
      <vt:lpstr>Participants</vt:lpstr>
      <vt:lpstr>Procedure</vt:lpstr>
      <vt:lpstr>Procedure</vt:lpstr>
      <vt:lpstr>Procedure</vt:lpstr>
      <vt:lpstr>Results</vt:lpstr>
      <vt:lpstr>Discussion</vt:lpstr>
      <vt:lpstr>Limitations </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Mortality Salience on Decision Making Using a Framing Task</dc:title>
  <dc:creator>library10</dc:creator>
  <cp:lastModifiedBy>library20</cp:lastModifiedBy>
  <cp:revision>157</cp:revision>
  <dcterms:created xsi:type="dcterms:W3CDTF">2013-03-05T17:33:47Z</dcterms:created>
  <dcterms:modified xsi:type="dcterms:W3CDTF">2013-04-08T19:37:44Z</dcterms:modified>
</cp:coreProperties>
</file>